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6" r:id="rId2"/>
    <p:sldId id="258" r:id="rId3"/>
    <p:sldId id="257" r:id="rId4"/>
    <p:sldId id="288" r:id="rId5"/>
    <p:sldId id="289" r:id="rId6"/>
    <p:sldId id="292" r:id="rId7"/>
    <p:sldId id="291" r:id="rId8"/>
    <p:sldId id="293" r:id="rId9"/>
    <p:sldId id="294" r:id="rId10"/>
    <p:sldId id="295" r:id="rId11"/>
    <p:sldId id="299" r:id="rId12"/>
    <p:sldId id="300" r:id="rId13"/>
    <p:sldId id="301" r:id="rId14"/>
    <p:sldId id="298" r:id="rId15"/>
    <p:sldId id="303" r:id="rId16"/>
    <p:sldId id="304" r:id="rId17"/>
    <p:sldId id="305" r:id="rId18"/>
    <p:sldId id="307" r:id="rId19"/>
    <p:sldId id="297" r:id="rId20"/>
    <p:sldId id="285" r:id="rId21"/>
    <p:sldId id="284" r:id="rId22"/>
    <p:sldId id="286" r:id="rId23"/>
    <p:sldId id="28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0. Introduction" id="{792D1B7B-5814-4F32-9BF8-F3ACDF75E133}">
          <p14:sldIdLst>
            <p14:sldId id="256"/>
            <p14:sldId id="258"/>
            <p14:sldId id="257"/>
          </p14:sldIdLst>
        </p14:section>
        <p14:section name="1. The Romanticisation of the Bushido" id="{7186EC4E-256D-4C67-8AC1-6E518831FBCF}">
          <p14:sldIdLst>
            <p14:sldId id="288"/>
            <p14:sldId id="289"/>
            <p14:sldId id="292"/>
            <p14:sldId id="291"/>
            <p14:sldId id="293"/>
            <p14:sldId id="294"/>
            <p14:sldId id="295"/>
            <p14:sldId id="299"/>
            <p14:sldId id="300"/>
            <p14:sldId id="301"/>
          </p14:sldIdLst>
        </p14:section>
        <p14:section name="2. Influence of the Bushido" id="{5FA476E2-740D-48B2-B285-78B426272282}">
          <p14:sldIdLst>
            <p14:sldId id="298"/>
            <p14:sldId id="303"/>
            <p14:sldId id="304"/>
            <p14:sldId id="305"/>
            <p14:sldId id="307"/>
            <p14:sldId id="297"/>
          </p14:sldIdLst>
        </p14:section>
        <p14:section name="4. Watch" id="{C7122A92-018B-41EC-89A0-1228EDCBAFC5}">
          <p14:sldIdLst>
            <p14:sldId id="285"/>
            <p14:sldId id="284"/>
            <p14:sldId id="286"/>
            <p14:sldId id="28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C2F"/>
    <a:srgbClr val="FFBD75"/>
    <a:srgbClr val="CC6B00"/>
    <a:srgbClr val="FFFF99"/>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autoAdjust="0"/>
    <p:restoredTop sz="91923" autoAdjust="0"/>
  </p:normalViewPr>
  <p:slideViewPr>
    <p:cSldViewPr snapToGrid="0">
      <p:cViewPr>
        <p:scale>
          <a:sx n="100" d="100"/>
          <a:sy n="100" d="100"/>
        </p:scale>
        <p:origin x="876" y="3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7" d="100"/>
          <a:sy n="87" d="100"/>
        </p:scale>
        <p:origin x="376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7C359A-7260-4694-825D-769AA8FFB3CF}" type="datetimeFigureOut">
              <a:rPr lang="en-AU" smtClean="0"/>
              <a:t>1/10/2021</a:t>
            </a:fld>
            <a:endParaRPr lang="en-AU"/>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AEF4A9E-C932-442E-91EE-2B74807F85D7}" type="slidenum">
              <a:rPr lang="en-AU" smtClean="0"/>
              <a:t>‹#›</a:t>
            </a:fld>
            <a:endParaRPr lang="en-AU"/>
          </a:p>
        </p:txBody>
      </p:sp>
    </p:spTree>
    <p:extLst>
      <p:ext uri="{BB962C8B-B14F-4D97-AF65-F5344CB8AC3E}">
        <p14:creationId xmlns:p14="http://schemas.microsoft.com/office/powerpoint/2010/main" val="2894705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99C2BD-9DC6-47B1-AE69-EB42659A5447}" type="datetimeFigureOut">
              <a:rPr lang="en-AU" smtClean="0"/>
              <a:t>1/10/2021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7813F9-AA00-4D8C-A2A7-462F90972933}" type="slidenum">
              <a:rPr lang="en-AU" smtClean="0"/>
              <a:t>‹#›</a:t>
            </a:fld>
            <a:endParaRPr lang="en-AU"/>
          </a:p>
        </p:txBody>
      </p:sp>
    </p:spTree>
    <p:extLst>
      <p:ext uri="{BB962C8B-B14F-4D97-AF65-F5344CB8AC3E}">
        <p14:creationId xmlns:p14="http://schemas.microsoft.com/office/powerpoint/2010/main" val="3620168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B7813F9-AA00-4D8C-A2A7-462F90972933}" type="slidenum">
              <a:rPr lang="en-AU" smtClean="0"/>
              <a:t>1</a:t>
            </a:fld>
            <a:endParaRPr lang="en-AU"/>
          </a:p>
        </p:txBody>
      </p:sp>
    </p:spTree>
    <p:extLst>
      <p:ext uri="{BB962C8B-B14F-4D97-AF65-F5344CB8AC3E}">
        <p14:creationId xmlns:p14="http://schemas.microsoft.com/office/powerpoint/2010/main" val="2115624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p:txBody>
      </p:sp>
      <p:sp>
        <p:nvSpPr>
          <p:cNvPr id="4" name="Slide Number Placeholder 3"/>
          <p:cNvSpPr>
            <a:spLocks noGrp="1"/>
          </p:cNvSpPr>
          <p:nvPr>
            <p:ph type="sldNum" sz="quarter" idx="10"/>
          </p:nvPr>
        </p:nvSpPr>
        <p:spPr/>
        <p:txBody>
          <a:bodyPr/>
          <a:lstStyle/>
          <a:p>
            <a:fld id="{2B7813F9-AA00-4D8C-A2A7-462F90972933}" type="slidenum">
              <a:rPr lang="en-AU" smtClean="0"/>
              <a:t>10</a:t>
            </a:fld>
            <a:endParaRPr lang="en-AU"/>
          </a:p>
        </p:txBody>
      </p:sp>
    </p:spTree>
    <p:extLst>
      <p:ext uri="{BB962C8B-B14F-4D97-AF65-F5344CB8AC3E}">
        <p14:creationId xmlns:p14="http://schemas.microsoft.com/office/powerpoint/2010/main" val="1237033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B7813F9-AA00-4D8C-A2A7-462F90972933}" type="slidenum">
              <a:rPr lang="en-AU" smtClean="0"/>
              <a:t>11</a:t>
            </a:fld>
            <a:endParaRPr lang="en-AU"/>
          </a:p>
        </p:txBody>
      </p:sp>
    </p:spTree>
    <p:extLst>
      <p:ext uri="{BB962C8B-B14F-4D97-AF65-F5344CB8AC3E}">
        <p14:creationId xmlns:p14="http://schemas.microsoft.com/office/powerpoint/2010/main" val="3626460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B7813F9-AA00-4D8C-A2A7-462F90972933}" type="slidenum">
              <a:rPr lang="en-AU" smtClean="0"/>
              <a:t>12</a:t>
            </a:fld>
            <a:endParaRPr lang="en-AU"/>
          </a:p>
        </p:txBody>
      </p:sp>
    </p:spTree>
    <p:extLst>
      <p:ext uri="{BB962C8B-B14F-4D97-AF65-F5344CB8AC3E}">
        <p14:creationId xmlns:p14="http://schemas.microsoft.com/office/powerpoint/2010/main" val="1543877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B7813F9-AA00-4D8C-A2A7-462F90972933}" type="slidenum">
              <a:rPr lang="en-AU" smtClean="0"/>
              <a:t>13</a:t>
            </a:fld>
            <a:endParaRPr lang="en-AU"/>
          </a:p>
        </p:txBody>
      </p:sp>
    </p:spTree>
    <p:extLst>
      <p:ext uri="{BB962C8B-B14F-4D97-AF65-F5344CB8AC3E}">
        <p14:creationId xmlns:p14="http://schemas.microsoft.com/office/powerpoint/2010/main" val="3073174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B7813F9-AA00-4D8C-A2A7-462F90972933}" type="slidenum">
              <a:rPr lang="en-AU" smtClean="0"/>
              <a:t>14</a:t>
            </a:fld>
            <a:endParaRPr lang="en-AU"/>
          </a:p>
        </p:txBody>
      </p:sp>
    </p:spTree>
    <p:extLst>
      <p:ext uri="{BB962C8B-B14F-4D97-AF65-F5344CB8AC3E}">
        <p14:creationId xmlns:p14="http://schemas.microsoft.com/office/powerpoint/2010/main" val="1078975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B7813F9-AA00-4D8C-A2A7-462F90972933}" type="slidenum">
              <a:rPr lang="en-AU" smtClean="0"/>
              <a:t>15</a:t>
            </a:fld>
            <a:endParaRPr lang="en-AU"/>
          </a:p>
        </p:txBody>
      </p:sp>
    </p:spTree>
    <p:extLst>
      <p:ext uri="{BB962C8B-B14F-4D97-AF65-F5344CB8AC3E}">
        <p14:creationId xmlns:p14="http://schemas.microsoft.com/office/powerpoint/2010/main" val="3477231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B7813F9-AA00-4D8C-A2A7-462F90972933}" type="slidenum">
              <a:rPr lang="en-AU" smtClean="0"/>
              <a:t>16</a:t>
            </a:fld>
            <a:endParaRPr lang="en-AU"/>
          </a:p>
        </p:txBody>
      </p:sp>
    </p:spTree>
    <p:extLst>
      <p:ext uri="{BB962C8B-B14F-4D97-AF65-F5344CB8AC3E}">
        <p14:creationId xmlns:p14="http://schemas.microsoft.com/office/powerpoint/2010/main" val="11651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B7813F9-AA00-4D8C-A2A7-462F90972933}" type="slidenum">
              <a:rPr lang="en-AU" smtClean="0"/>
              <a:t>17</a:t>
            </a:fld>
            <a:endParaRPr lang="en-AU"/>
          </a:p>
        </p:txBody>
      </p:sp>
    </p:spTree>
    <p:extLst>
      <p:ext uri="{BB962C8B-B14F-4D97-AF65-F5344CB8AC3E}">
        <p14:creationId xmlns:p14="http://schemas.microsoft.com/office/powerpoint/2010/main" val="751672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B7813F9-AA00-4D8C-A2A7-462F90972933}" type="slidenum">
              <a:rPr lang="en-AU" smtClean="0"/>
              <a:t>18</a:t>
            </a:fld>
            <a:endParaRPr lang="en-AU"/>
          </a:p>
        </p:txBody>
      </p:sp>
    </p:spTree>
    <p:extLst>
      <p:ext uri="{BB962C8B-B14F-4D97-AF65-F5344CB8AC3E}">
        <p14:creationId xmlns:p14="http://schemas.microsoft.com/office/powerpoint/2010/main" val="27133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p:txBody>
      </p:sp>
      <p:sp>
        <p:nvSpPr>
          <p:cNvPr id="4" name="Slide Number Placeholder 3"/>
          <p:cNvSpPr>
            <a:spLocks noGrp="1"/>
          </p:cNvSpPr>
          <p:nvPr>
            <p:ph type="sldNum" sz="quarter" idx="10"/>
          </p:nvPr>
        </p:nvSpPr>
        <p:spPr/>
        <p:txBody>
          <a:bodyPr/>
          <a:lstStyle/>
          <a:p>
            <a:fld id="{2B7813F9-AA00-4D8C-A2A7-462F90972933}" type="slidenum">
              <a:rPr lang="en-AU" smtClean="0"/>
              <a:t>19</a:t>
            </a:fld>
            <a:endParaRPr lang="en-AU"/>
          </a:p>
        </p:txBody>
      </p:sp>
    </p:spTree>
    <p:extLst>
      <p:ext uri="{BB962C8B-B14F-4D97-AF65-F5344CB8AC3E}">
        <p14:creationId xmlns:p14="http://schemas.microsoft.com/office/powerpoint/2010/main" val="218639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B7813F9-AA00-4D8C-A2A7-462F90972933}" type="slidenum">
              <a:rPr lang="en-AU" smtClean="0"/>
              <a:t>2</a:t>
            </a:fld>
            <a:endParaRPr lang="en-AU"/>
          </a:p>
        </p:txBody>
      </p:sp>
    </p:spTree>
    <p:extLst>
      <p:ext uri="{BB962C8B-B14F-4D97-AF65-F5344CB8AC3E}">
        <p14:creationId xmlns:p14="http://schemas.microsoft.com/office/powerpoint/2010/main" val="3094948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B7813F9-AA00-4D8C-A2A7-462F90972933}" type="slidenum">
              <a:rPr lang="en-AU" smtClean="0"/>
              <a:t>20</a:t>
            </a:fld>
            <a:endParaRPr lang="en-AU"/>
          </a:p>
        </p:txBody>
      </p:sp>
    </p:spTree>
    <p:extLst>
      <p:ext uri="{BB962C8B-B14F-4D97-AF65-F5344CB8AC3E}">
        <p14:creationId xmlns:p14="http://schemas.microsoft.com/office/powerpoint/2010/main" val="2220577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B7813F9-AA00-4D8C-A2A7-462F90972933}" type="slidenum">
              <a:rPr lang="en-AU" smtClean="0"/>
              <a:t>21</a:t>
            </a:fld>
            <a:endParaRPr lang="en-AU"/>
          </a:p>
        </p:txBody>
      </p:sp>
    </p:spTree>
    <p:extLst>
      <p:ext uri="{BB962C8B-B14F-4D97-AF65-F5344CB8AC3E}">
        <p14:creationId xmlns:p14="http://schemas.microsoft.com/office/powerpoint/2010/main" val="1024343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B7813F9-AA00-4D8C-A2A7-462F90972933}" type="slidenum">
              <a:rPr lang="en-AU" smtClean="0"/>
              <a:t>22</a:t>
            </a:fld>
            <a:endParaRPr lang="en-AU"/>
          </a:p>
        </p:txBody>
      </p:sp>
    </p:spTree>
    <p:extLst>
      <p:ext uri="{BB962C8B-B14F-4D97-AF65-F5344CB8AC3E}">
        <p14:creationId xmlns:p14="http://schemas.microsoft.com/office/powerpoint/2010/main" val="1705737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B7813F9-AA00-4D8C-A2A7-462F90972933}" type="slidenum">
              <a:rPr lang="en-AU" smtClean="0"/>
              <a:t>23</a:t>
            </a:fld>
            <a:endParaRPr lang="en-AU"/>
          </a:p>
        </p:txBody>
      </p:sp>
    </p:spTree>
    <p:extLst>
      <p:ext uri="{BB962C8B-B14F-4D97-AF65-F5344CB8AC3E}">
        <p14:creationId xmlns:p14="http://schemas.microsoft.com/office/powerpoint/2010/main" val="960196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B7813F9-AA00-4D8C-A2A7-462F90972933}" type="slidenum">
              <a:rPr lang="en-AU" smtClean="0"/>
              <a:t>3</a:t>
            </a:fld>
            <a:endParaRPr lang="en-AU"/>
          </a:p>
        </p:txBody>
      </p:sp>
    </p:spTree>
    <p:extLst>
      <p:ext uri="{BB962C8B-B14F-4D97-AF65-F5344CB8AC3E}">
        <p14:creationId xmlns:p14="http://schemas.microsoft.com/office/powerpoint/2010/main" val="2350564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B7813F9-AA00-4D8C-A2A7-462F90972933}" type="slidenum">
              <a:rPr lang="en-AU" smtClean="0"/>
              <a:t>4</a:t>
            </a:fld>
            <a:endParaRPr lang="en-AU"/>
          </a:p>
        </p:txBody>
      </p:sp>
    </p:spTree>
    <p:extLst>
      <p:ext uri="{BB962C8B-B14F-4D97-AF65-F5344CB8AC3E}">
        <p14:creationId xmlns:p14="http://schemas.microsoft.com/office/powerpoint/2010/main" val="3393384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B7813F9-AA00-4D8C-A2A7-462F90972933}" type="slidenum">
              <a:rPr lang="en-AU" smtClean="0"/>
              <a:t>5</a:t>
            </a:fld>
            <a:endParaRPr lang="en-AU"/>
          </a:p>
        </p:txBody>
      </p:sp>
    </p:spTree>
    <p:extLst>
      <p:ext uri="{BB962C8B-B14F-4D97-AF65-F5344CB8AC3E}">
        <p14:creationId xmlns:p14="http://schemas.microsoft.com/office/powerpoint/2010/main" val="2392723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B7813F9-AA00-4D8C-A2A7-462F90972933}" type="slidenum">
              <a:rPr lang="en-AU" smtClean="0"/>
              <a:t>6</a:t>
            </a:fld>
            <a:endParaRPr lang="en-AU"/>
          </a:p>
        </p:txBody>
      </p:sp>
    </p:spTree>
    <p:extLst>
      <p:ext uri="{BB962C8B-B14F-4D97-AF65-F5344CB8AC3E}">
        <p14:creationId xmlns:p14="http://schemas.microsoft.com/office/powerpoint/2010/main" val="1891388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B7813F9-AA00-4D8C-A2A7-462F90972933}" type="slidenum">
              <a:rPr lang="en-AU" smtClean="0"/>
              <a:t>7</a:t>
            </a:fld>
            <a:endParaRPr lang="en-AU"/>
          </a:p>
        </p:txBody>
      </p:sp>
    </p:spTree>
    <p:extLst>
      <p:ext uri="{BB962C8B-B14F-4D97-AF65-F5344CB8AC3E}">
        <p14:creationId xmlns:p14="http://schemas.microsoft.com/office/powerpoint/2010/main" val="1622655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B7813F9-AA00-4D8C-A2A7-462F90972933}" type="slidenum">
              <a:rPr lang="en-AU" smtClean="0"/>
              <a:t>8</a:t>
            </a:fld>
            <a:endParaRPr lang="en-AU"/>
          </a:p>
        </p:txBody>
      </p:sp>
    </p:spTree>
    <p:extLst>
      <p:ext uri="{BB962C8B-B14F-4D97-AF65-F5344CB8AC3E}">
        <p14:creationId xmlns:p14="http://schemas.microsoft.com/office/powerpoint/2010/main" val="2339044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B7813F9-AA00-4D8C-A2A7-462F90972933}" type="slidenum">
              <a:rPr lang="en-AU" smtClean="0"/>
              <a:t>9</a:t>
            </a:fld>
            <a:endParaRPr lang="en-AU"/>
          </a:p>
        </p:txBody>
      </p:sp>
    </p:spTree>
    <p:extLst>
      <p:ext uri="{BB962C8B-B14F-4D97-AF65-F5344CB8AC3E}">
        <p14:creationId xmlns:p14="http://schemas.microsoft.com/office/powerpoint/2010/main" val="1897777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TextBox 6"/>
          <p:cNvSpPr txBox="1"/>
          <p:nvPr userDrawn="1"/>
        </p:nvSpPr>
        <p:spPr>
          <a:xfrm>
            <a:off x="-75415" y="0"/>
            <a:ext cx="12349113" cy="4939645"/>
          </a:xfrm>
          <a:prstGeom prst="rect">
            <a:avLst/>
          </a:prstGeom>
          <a:solidFill>
            <a:srgbClr val="CC6B00"/>
          </a:solidFill>
          <a:effectLst>
            <a:outerShdw blurRad="50800" dist="38100" dir="5400000" algn="tl" rotWithShape="0">
              <a:prstClr val="black">
                <a:alpha val="40000"/>
              </a:prstClr>
            </a:outerShdw>
          </a:effectLst>
        </p:spPr>
        <p:txBody>
          <a:bodyPr wrap="square" rtlCol="0">
            <a:noAutofit/>
          </a:bodyPr>
          <a:lstStyle/>
          <a:p>
            <a:endParaRPr lang="en-AU" dirty="0">
              <a:solidFill>
                <a:schemeClr val="bg1"/>
              </a:solidFill>
              <a:latin typeface="Palatino Linotype" panose="02040502050505030304" pitchFamily="18" charset="0"/>
              <a:ea typeface="Lato" panose="020F0502020204030203" pitchFamily="34" charset="0"/>
              <a:cs typeface="Lato" panose="020F0502020204030203" pitchFamily="34" charset="0"/>
            </a:endParaRPr>
          </a:p>
        </p:txBody>
      </p:sp>
      <p:sp>
        <p:nvSpPr>
          <p:cNvPr id="2" name="Title 1"/>
          <p:cNvSpPr>
            <a:spLocks noGrp="1"/>
          </p:cNvSpPr>
          <p:nvPr>
            <p:ph type="ctrTitle" hasCustomPrompt="1"/>
          </p:nvPr>
        </p:nvSpPr>
        <p:spPr>
          <a:xfrm>
            <a:off x="2294827" y="623241"/>
            <a:ext cx="8424421" cy="1121216"/>
          </a:xfrm>
          <a:effectLst>
            <a:outerShdw blurRad="50800" dist="38100" dir="2700000" algn="tl" rotWithShape="0">
              <a:prstClr val="black"/>
            </a:outerShdw>
          </a:effectLst>
        </p:spPr>
        <p:txBody>
          <a:bodyPr anchor="b"/>
          <a:lstStyle>
            <a:lvl1pPr algn="l">
              <a:defRPr sz="6000" b="1">
                <a:latin typeface="Palatino Linotype" panose="02040502050505030304" pitchFamily="18" charset="0"/>
              </a:defRPr>
            </a:lvl1pPr>
          </a:lstStyle>
          <a:p>
            <a:r>
              <a:rPr lang="en-US" dirty="0" smtClean="0"/>
              <a:t>Darwin Kendo Club</a:t>
            </a:r>
            <a:endParaRPr lang="en-AU" dirty="0"/>
          </a:p>
        </p:txBody>
      </p:sp>
      <p:sp>
        <p:nvSpPr>
          <p:cNvPr id="3" name="Subtitle 2"/>
          <p:cNvSpPr>
            <a:spLocks noGrp="1"/>
          </p:cNvSpPr>
          <p:nvPr>
            <p:ph type="subTitle" idx="1"/>
          </p:nvPr>
        </p:nvSpPr>
        <p:spPr>
          <a:xfrm>
            <a:off x="2294826" y="2253005"/>
            <a:ext cx="8424422" cy="1655762"/>
          </a:xfrm>
          <a:effectLst>
            <a:outerShdw blurRad="12700" dist="25400" dir="2700000" algn="tl" rotWithShape="0">
              <a:prstClr val="black">
                <a:alpha val="50000"/>
              </a:prstClr>
            </a:outerShdw>
          </a:effectLst>
        </p:spPr>
        <p:txBody>
          <a:bodyPr>
            <a:normAutofit/>
          </a:bodyPr>
          <a:lstStyle>
            <a:lvl1pPr marL="0" indent="0" algn="l">
              <a:buNone/>
              <a:defRPr sz="2800">
                <a:solidFill>
                  <a:srgbClr val="FFFF99"/>
                </a:solidFill>
                <a:latin typeface="Palatino Linotype" panose="0204050205050503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AU" dirty="0"/>
          </a:p>
        </p:txBody>
      </p:sp>
      <p:pic>
        <p:nvPicPr>
          <p:cNvPr id="8" name="Picture 7"/>
          <p:cNvPicPr>
            <a:picLocks noChangeAspect="1"/>
          </p:cNvPicPr>
          <p:nvPr userDrawn="1"/>
        </p:nvPicPr>
        <p:blipFill>
          <a:blip r:embed="rId2"/>
          <a:stretch>
            <a:fillRect/>
          </a:stretch>
        </p:blipFill>
        <p:spPr>
          <a:xfrm>
            <a:off x="575035" y="451216"/>
            <a:ext cx="1578390" cy="1578390"/>
          </a:xfrm>
          <a:prstGeom prst="rect">
            <a:avLst/>
          </a:prstGeom>
        </p:spPr>
      </p:pic>
    </p:spTree>
    <p:extLst>
      <p:ext uri="{BB962C8B-B14F-4D97-AF65-F5344CB8AC3E}">
        <p14:creationId xmlns:p14="http://schemas.microsoft.com/office/powerpoint/2010/main" val="4080893061"/>
      </p:ext>
    </p:extLst>
  </p:cSld>
  <p:clrMapOvr>
    <a:masterClrMapping/>
  </p:clrMapOvr>
  <p:transition>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a:xfrm>
            <a:off x="358218" y="6356350"/>
            <a:ext cx="3223182" cy="365125"/>
          </a:xfrm>
          <a:prstGeom prst="rect">
            <a:avLst/>
          </a:prstGeom>
        </p:spPr>
        <p:txBody>
          <a:bodyPr/>
          <a:lstStyle/>
          <a:p>
            <a:fld id="{11A9B563-FBD9-4E34-A821-33E5C1DFC601}" type="datetimeFigureOut">
              <a:rPr lang="en-AU" smtClean="0"/>
              <a:t>1/10/2021</a:t>
            </a:fld>
            <a:endParaRPr lang="en-AU"/>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610600" y="6356350"/>
            <a:ext cx="3210612" cy="365125"/>
          </a:xfrm>
          <a:prstGeom prst="rect">
            <a:avLst/>
          </a:prstGeom>
        </p:spPr>
        <p:txBody>
          <a:bodyPr/>
          <a:lstStyle/>
          <a:p>
            <a:fld id="{8BCF5F2A-0CB1-4082-9AEF-599A44B5C5DB}" type="slidenum">
              <a:rPr lang="en-AU" smtClean="0"/>
              <a:t>‹#›</a:t>
            </a:fld>
            <a:endParaRPr lang="en-AU"/>
          </a:p>
        </p:txBody>
      </p:sp>
    </p:spTree>
    <p:extLst>
      <p:ext uri="{BB962C8B-B14F-4D97-AF65-F5344CB8AC3E}">
        <p14:creationId xmlns:p14="http://schemas.microsoft.com/office/powerpoint/2010/main" val="2516616698"/>
      </p:ext>
    </p:extLst>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a:xfrm>
            <a:off x="358218" y="6356350"/>
            <a:ext cx="3223182" cy="365125"/>
          </a:xfrm>
          <a:prstGeom prst="rect">
            <a:avLst/>
          </a:prstGeom>
        </p:spPr>
        <p:txBody>
          <a:bodyPr/>
          <a:lstStyle/>
          <a:p>
            <a:fld id="{11A9B563-FBD9-4E34-A821-33E5C1DFC601}" type="datetimeFigureOut">
              <a:rPr lang="en-AU" smtClean="0"/>
              <a:t>1/10/2021</a:t>
            </a:fld>
            <a:endParaRPr lang="en-AU"/>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610600" y="6356350"/>
            <a:ext cx="3210612" cy="365125"/>
          </a:xfrm>
          <a:prstGeom prst="rect">
            <a:avLst/>
          </a:prstGeom>
        </p:spPr>
        <p:txBody>
          <a:bodyPr/>
          <a:lstStyle/>
          <a:p>
            <a:fld id="{8BCF5F2A-0CB1-4082-9AEF-599A44B5C5DB}" type="slidenum">
              <a:rPr lang="en-AU" smtClean="0"/>
              <a:t>‹#›</a:t>
            </a:fld>
            <a:endParaRPr lang="en-AU"/>
          </a:p>
        </p:txBody>
      </p:sp>
    </p:spTree>
    <p:extLst>
      <p:ext uri="{BB962C8B-B14F-4D97-AF65-F5344CB8AC3E}">
        <p14:creationId xmlns:p14="http://schemas.microsoft.com/office/powerpoint/2010/main" val="4254979555"/>
      </p:ext>
    </p:extLst>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Tree>
    <p:extLst>
      <p:ext uri="{BB962C8B-B14F-4D97-AF65-F5344CB8AC3E}">
        <p14:creationId xmlns:p14="http://schemas.microsoft.com/office/powerpoint/2010/main" val="1628715079"/>
      </p:ext>
    </p:extLst>
  </p:cSld>
  <p:clrMapOvr>
    <a:masterClrMapping/>
  </p:clrMapOvr>
  <p:transition>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Box 6"/>
          <p:cNvSpPr txBox="1"/>
          <p:nvPr userDrawn="1"/>
        </p:nvSpPr>
        <p:spPr>
          <a:xfrm>
            <a:off x="-75415" y="0"/>
            <a:ext cx="12349113" cy="4939645"/>
          </a:xfrm>
          <a:prstGeom prst="rect">
            <a:avLst/>
          </a:prstGeom>
          <a:solidFill>
            <a:srgbClr val="FF9C2F"/>
          </a:solidFill>
          <a:effectLst>
            <a:outerShdw blurRad="50800" dist="38100" dir="5400000" algn="tl" rotWithShape="0">
              <a:prstClr val="black">
                <a:alpha val="40000"/>
              </a:prstClr>
            </a:outerShdw>
          </a:effectLst>
        </p:spPr>
        <p:txBody>
          <a:bodyPr wrap="square" rtlCol="0">
            <a:noAutofit/>
          </a:bodyPr>
          <a:lstStyle/>
          <a:p>
            <a:endParaRPr lang="en-AU" dirty="0">
              <a:solidFill>
                <a:schemeClr val="bg1"/>
              </a:solidFill>
              <a:latin typeface="Palatino Linotype" panose="02040502050505030304" pitchFamily="18" charset="0"/>
              <a:ea typeface="Lato" panose="020F0502020204030203" pitchFamily="34" charset="0"/>
              <a:cs typeface="Lato" panose="020F0502020204030203" pitchFamily="34" charset="0"/>
            </a:endParaRPr>
          </a:p>
        </p:txBody>
      </p:sp>
      <p:sp>
        <p:nvSpPr>
          <p:cNvPr id="14" name="Text Placeholder 13"/>
          <p:cNvSpPr>
            <a:spLocks noGrp="1"/>
          </p:cNvSpPr>
          <p:nvPr>
            <p:ph type="body" sz="quarter" idx="13"/>
          </p:nvPr>
        </p:nvSpPr>
        <p:spPr>
          <a:xfrm>
            <a:off x="820738" y="2650003"/>
            <a:ext cx="10236200" cy="1998663"/>
          </a:xfrm>
          <a:effectLst>
            <a:outerShdw blurRad="38100" dist="25400" dir="2400000" algn="tl" rotWithShape="0">
              <a:prstClr val="black"/>
            </a:outerShdw>
          </a:effectLst>
        </p:spPr>
        <p:txBody>
          <a:bodyPr>
            <a:noAutofit/>
          </a:bodyPr>
          <a:lstStyle>
            <a:lvl1pPr marL="0" indent="0">
              <a:buNone/>
              <a:defRPr sz="4000">
                <a:solidFill>
                  <a:schemeClr val="bg1"/>
                </a:solidFill>
              </a:defRPr>
            </a:lvl1pPr>
            <a:lvl2pPr marL="457200" indent="0">
              <a:buNone/>
              <a:defRPr sz="3600">
                <a:solidFill>
                  <a:schemeClr val="bg1"/>
                </a:solidFill>
              </a:defRPr>
            </a:lvl2pPr>
            <a:lvl3pPr marL="914400" indent="0">
              <a:buNone/>
              <a:defRPr sz="32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Tree>
    <p:extLst>
      <p:ext uri="{BB962C8B-B14F-4D97-AF65-F5344CB8AC3E}">
        <p14:creationId xmlns:p14="http://schemas.microsoft.com/office/powerpoint/2010/main" val="1113883977"/>
      </p:ext>
    </p:extLst>
  </p:cSld>
  <p:clrMapOvr>
    <a:masterClrMapping/>
  </p:clrMapOvr>
  <p:transition>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a:xfrm>
            <a:off x="358218" y="6356350"/>
            <a:ext cx="3223182" cy="365125"/>
          </a:xfrm>
          <a:prstGeom prst="rect">
            <a:avLst/>
          </a:prstGeom>
        </p:spPr>
        <p:txBody>
          <a:bodyPr/>
          <a:lstStyle/>
          <a:p>
            <a:fld id="{11A9B563-FBD9-4E34-A821-33E5C1DFC601}" type="datetimeFigureOut">
              <a:rPr lang="en-AU" smtClean="0"/>
              <a:t>1/10/2021</a:t>
            </a:fld>
            <a:endParaRPr lang="en-AU"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610600" y="6356350"/>
            <a:ext cx="3210612" cy="365125"/>
          </a:xfrm>
          <a:prstGeom prst="rect">
            <a:avLst/>
          </a:prstGeom>
        </p:spPr>
        <p:txBody>
          <a:bodyPr/>
          <a:lstStyle/>
          <a:p>
            <a:fld id="{8BCF5F2A-0CB1-4082-9AEF-599A44B5C5DB}" type="slidenum">
              <a:rPr lang="en-AU" smtClean="0"/>
              <a:t>‹#›</a:t>
            </a:fld>
            <a:endParaRPr lang="en-AU"/>
          </a:p>
        </p:txBody>
      </p:sp>
    </p:spTree>
    <p:extLst>
      <p:ext uri="{BB962C8B-B14F-4D97-AF65-F5344CB8AC3E}">
        <p14:creationId xmlns:p14="http://schemas.microsoft.com/office/powerpoint/2010/main" val="2877058588"/>
      </p:ext>
    </p:extLst>
  </p:cSld>
  <p:clrMapOvr>
    <a:masterClrMapping/>
  </p:clrMapOvr>
  <p:transition>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a:xfrm>
            <a:off x="358218" y="6356350"/>
            <a:ext cx="3223182" cy="365125"/>
          </a:xfrm>
          <a:prstGeom prst="rect">
            <a:avLst/>
          </a:prstGeom>
        </p:spPr>
        <p:txBody>
          <a:bodyPr/>
          <a:lstStyle/>
          <a:p>
            <a:fld id="{11A9B563-FBD9-4E34-A821-33E5C1DFC601}" type="datetimeFigureOut">
              <a:rPr lang="en-AU" smtClean="0"/>
              <a:t>1/10/2021</a:t>
            </a:fld>
            <a:endParaRPr lang="en-AU"/>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AU"/>
          </a:p>
        </p:txBody>
      </p:sp>
      <p:sp>
        <p:nvSpPr>
          <p:cNvPr id="9" name="Slide Number Placeholder 8"/>
          <p:cNvSpPr>
            <a:spLocks noGrp="1"/>
          </p:cNvSpPr>
          <p:nvPr>
            <p:ph type="sldNum" sz="quarter" idx="12"/>
          </p:nvPr>
        </p:nvSpPr>
        <p:spPr>
          <a:xfrm>
            <a:off x="8610600" y="6356350"/>
            <a:ext cx="3210612" cy="365125"/>
          </a:xfrm>
          <a:prstGeom prst="rect">
            <a:avLst/>
          </a:prstGeom>
        </p:spPr>
        <p:txBody>
          <a:bodyPr/>
          <a:lstStyle/>
          <a:p>
            <a:fld id="{8BCF5F2A-0CB1-4082-9AEF-599A44B5C5DB}" type="slidenum">
              <a:rPr lang="en-AU" smtClean="0"/>
              <a:t>‹#›</a:t>
            </a:fld>
            <a:endParaRPr lang="en-AU"/>
          </a:p>
        </p:txBody>
      </p:sp>
    </p:spTree>
    <p:extLst>
      <p:ext uri="{BB962C8B-B14F-4D97-AF65-F5344CB8AC3E}">
        <p14:creationId xmlns:p14="http://schemas.microsoft.com/office/powerpoint/2010/main" val="2359974465"/>
      </p:ext>
    </p:extLst>
  </p:cSld>
  <p:clrMapOvr>
    <a:masterClrMapping/>
  </p:clrMapOvr>
  <p:transition>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ideo Cli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a:xfrm>
            <a:off x="358218" y="6356350"/>
            <a:ext cx="3223182" cy="365125"/>
          </a:xfrm>
          <a:prstGeom prst="rect">
            <a:avLst/>
          </a:prstGeom>
        </p:spPr>
        <p:txBody>
          <a:bodyPr/>
          <a:lstStyle/>
          <a:p>
            <a:fld id="{11A9B563-FBD9-4E34-A821-33E5C1DFC601}" type="datetimeFigureOut">
              <a:rPr lang="en-AU" smtClean="0"/>
              <a:t>1/10/2021</a:t>
            </a:fld>
            <a:endParaRPr lang="en-AU"/>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AU"/>
          </a:p>
        </p:txBody>
      </p:sp>
      <p:sp>
        <p:nvSpPr>
          <p:cNvPr id="5" name="Slide Number Placeholder 4"/>
          <p:cNvSpPr>
            <a:spLocks noGrp="1"/>
          </p:cNvSpPr>
          <p:nvPr>
            <p:ph type="sldNum" sz="quarter" idx="12"/>
          </p:nvPr>
        </p:nvSpPr>
        <p:spPr>
          <a:xfrm>
            <a:off x="8610600" y="6356350"/>
            <a:ext cx="3210612" cy="365125"/>
          </a:xfrm>
          <a:prstGeom prst="rect">
            <a:avLst/>
          </a:prstGeom>
        </p:spPr>
        <p:txBody>
          <a:bodyPr/>
          <a:lstStyle/>
          <a:p>
            <a:fld id="{8BCF5F2A-0CB1-4082-9AEF-599A44B5C5DB}" type="slidenum">
              <a:rPr lang="en-AU" smtClean="0"/>
              <a:t>‹#›</a:t>
            </a:fld>
            <a:endParaRPr lang="en-AU"/>
          </a:p>
        </p:txBody>
      </p:sp>
      <p:sp>
        <p:nvSpPr>
          <p:cNvPr id="6" name="TextBox 5"/>
          <p:cNvSpPr txBox="1"/>
          <p:nvPr userDrawn="1"/>
        </p:nvSpPr>
        <p:spPr>
          <a:xfrm>
            <a:off x="-75415" y="0"/>
            <a:ext cx="12349113" cy="6940627"/>
          </a:xfrm>
          <a:prstGeom prst="rect">
            <a:avLst/>
          </a:prstGeom>
          <a:solidFill>
            <a:schemeClr val="tx1"/>
          </a:solidFill>
          <a:effectLst>
            <a:outerShdw blurRad="50800" dist="38100" dir="5400000" algn="tl" rotWithShape="0">
              <a:prstClr val="black">
                <a:alpha val="40000"/>
              </a:prstClr>
            </a:outerShdw>
          </a:effectLst>
        </p:spPr>
        <p:txBody>
          <a:bodyPr wrap="square" rtlCol="0">
            <a:noAutofit/>
          </a:bodyPr>
          <a:lstStyle/>
          <a:p>
            <a:endParaRPr lang="en-AU" dirty="0">
              <a:solidFill>
                <a:schemeClr val="bg1"/>
              </a:solidFill>
              <a:latin typeface="Palatino Linotype" panose="02040502050505030304" pitchFamily="18"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379809828"/>
      </p:ext>
    </p:extLst>
  </p:cSld>
  <p:clrMapOvr>
    <a:masterClrMapping/>
  </p:clrMapOvr>
  <p:transition>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58218" y="6356350"/>
            <a:ext cx="3223182" cy="365125"/>
          </a:xfrm>
          <a:prstGeom prst="rect">
            <a:avLst/>
          </a:prstGeom>
        </p:spPr>
        <p:txBody>
          <a:bodyPr/>
          <a:lstStyle/>
          <a:p>
            <a:fld id="{11A9B563-FBD9-4E34-A821-33E5C1DFC601}" type="datetimeFigureOut">
              <a:rPr lang="en-AU" smtClean="0"/>
              <a:t>1/10/2021</a:t>
            </a:fld>
            <a:endParaRPr lang="en-AU"/>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AU"/>
          </a:p>
        </p:txBody>
      </p:sp>
      <p:sp>
        <p:nvSpPr>
          <p:cNvPr id="4" name="Slide Number Placeholder 3"/>
          <p:cNvSpPr>
            <a:spLocks noGrp="1"/>
          </p:cNvSpPr>
          <p:nvPr>
            <p:ph type="sldNum" sz="quarter" idx="12"/>
          </p:nvPr>
        </p:nvSpPr>
        <p:spPr>
          <a:xfrm>
            <a:off x="8610600" y="6356350"/>
            <a:ext cx="3210612" cy="365125"/>
          </a:xfrm>
          <a:prstGeom prst="rect">
            <a:avLst/>
          </a:prstGeom>
        </p:spPr>
        <p:txBody>
          <a:bodyPr/>
          <a:lstStyle/>
          <a:p>
            <a:fld id="{8BCF5F2A-0CB1-4082-9AEF-599A44B5C5DB}" type="slidenum">
              <a:rPr lang="en-AU" smtClean="0"/>
              <a:t>‹#›</a:t>
            </a:fld>
            <a:endParaRPr lang="en-AU"/>
          </a:p>
        </p:txBody>
      </p:sp>
    </p:spTree>
    <p:extLst>
      <p:ext uri="{BB962C8B-B14F-4D97-AF65-F5344CB8AC3E}">
        <p14:creationId xmlns:p14="http://schemas.microsoft.com/office/powerpoint/2010/main" val="2605724659"/>
      </p:ext>
    </p:extLst>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358218" y="6356350"/>
            <a:ext cx="3223182" cy="365125"/>
          </a:xfrm>
          <a:prstGeom prst="rect">
            <a:avLst/>
          </a:prstGeom>
        </p:spPr>
        <p:txBody>
          <a:bodyPr/>
          <a:lstStyle/>
          <a:p>
            <a:fld id="{11A9B563-FBD9-4E34-A821-33E5C1DFC601}" type="datetimeFigureOut">
              <a:rPr lang="en-AU" smtClean="0"/>
              <a:t>1/10/2021</a:t>
            </a:fld>
            <a:endParaRPr lang="en-AU"/>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610600" y="6356350"/>
            <a:ext cx="3210612" cy="365125"/>
          </a:xfrm>
          <a:prstGeom prst="rect">
            <a:avLst/>
          </a:prstGeom>
        </p:spPr>
        <p:txBody>
          <a:bodyPr/>
          <a:lstStyle/>
          <a:p>
            <a:fld id="{8BCF5F2A-0CB1-4082-9AEF-599A44B5C5DB}" type="slidenum">
              <a:rPr lang="en-AU" smtClean="0"/>
              <a:t>‹#›</a:t>
            </a:fld>
            <a:endParaRPr lang="en-AU"/>
          </a:p>
        </p:txBody>
      </p:sp>
    </p:spTree>
    <p:extLst>
      <p:ext uri="{BB962C8B-B14F-4D97-AF65-F5344CB8AC3E}">
        <p14:creationId xmlns:p14="http://schemas.microsoft.com/office/powerpoint/2010/main" val="3176404914"/>
      </p:ext>
    </p:extLst>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358218" y="6356350"/>
            <a:ext cx="3223182" cy="365125"/>
          </a:xfrm>
          <a:prstGeom prst="rect">
            <a:avLst/>
          </a:prstGeom>
        </p:spPr>
        <p:txBody>
          <a:bodyPr/>
          <a:lstStyle/>
          <a:p>
            <a:fld id="{11A9B563-FBD9-4E34-A821-33E5C1DFC601}" type="datetimeFigureOut">
              <a:rPr lang="en-AU" smtClean="0"/>
              <a:t>1/10/2021</a:t>
            </a:fld>
            <a:endParaRPr lang="en-AU"/>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610600" y="6356350"/>
            <a:ext cx="3210612" cy="365125"/>
          </a:xfrm>
          <a:prstGeom prst="rect">
            <a:avLst/>
          </a:prstGeom>
        </p:spPr>
        <p:txBody>
          <a:bodyPr/>
          <a:lstStyle/>
          <a:p>
            <a:fld id="{8BCF5F2A-0CB1-4082-9AEF-599A44B5C5DB}" type="slidenum">
              <a:rPr lang="en-AU" smtClean="0"/>
              <a:t>‹#›</a:t>
            </a:fld>
            <a:endParaRPr lang="en-AU"/>
          </a:p>
        </p:txBody>
      </p:sp>
    </p:spTree>
    <p:extLst>
      <p:ext uri="{BB962C8B-B14F-4D97-AF65-F5344CB8AC3E}">
        <p14:creationId xmlns:p14="http://schemas.microsoft.com/office/powerpoint/2010/main" val="4127892822"/>
      </p:ext>
    </p:extLst>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75415" y="1"/>
            <a:ext cx="12349113" cy="1112362"/>
          </a:xfrm>
          <a:prstGeom prst="rect">
            <a:avLst/>
          </a:prstGeom>
          <a:solidFill>
            <a:srgbClr val="CC6B00"/>
          </a:solidFill>
          <a:effectLst>
            <a:outerShdw blurRad="50800" dist="38100" dir="5400000" algn="tl" rotWithShape="0">
              <a:prstClr val="black">
                <a:alpha val="40000"/>
              </a:prstClr>
            </a:outerShdw>
          </a:effectLst>
        </p:spPr>
        <p:txBody>
          <a:bodyPr wrap="square" rtlCol="0">
            <a:noAutofit/>
          </a:bodyPr>
          <a:lstStyle/>
          <a:p>
            <a:endParaRPr lang="en-AU" dirty="0">
              <a:solidFill>
                <a:schemeClr val="bg1"/>
              </a:solidFill>
              <a:latin typeface="Palatino Linotype" panose="02040502050505030304" pitchFamily="18" charset="0"/>
              <a:ea typeface="Lato" panose="020F0502020204030203" pitchFamily="34" charset="0"/>
              <a:cs typeface="Lato" panose="020F0502020204030203" pitchFamily="34" charset="0"/>
            </a:endParaRPr>
          </a:p>
        </p:txBody>
      </p:sp>
      <p:sp>
        <p:nvSpPr>
          <p:cNvPr id="2" name="Title Placeholder 1"/>
          <p:cNvSpPr>
            <a:spLocks noGrp="1"/>
          </p:cNvSpPr>
          <p:nvPr>
            <p:ph type="title"/>
          </p:nvPr>
        </p:nvSpPr>
        <p:spPr>
          <a:xfrm>
            <a:off x="358218" y="113103"/>
            <a:ext cx="10666759" cy="886160"/>
          </a:xfrm>
          <a:prstGeom prst="rect">
            <a:avLst/>
          </a:prstGeom>
          <a:effectLst>
            <a:outerShdw blurRad="50800" dist="38100" dir="2700000" algn="tl" rotWithShape="0">
              <a:prstClr val="black"/>
            </a:outerShdw>
          </a:effectLst>
        </p:spPr>
        <p:txBody>
          <a:bodyPr anchor="ctr"/>
          <a:lstStyle/>
          <a:p>
            <a:pPr marL="0" lvl="0"/>
            <a:r>
              <a:rPr lang="en-US" dirty="0" smtClean="0"/>
              <a:t>Click to edit Master title style</a:t>
            </a:r>
            <a:endParaRPr lang="en-AU" dirty="0"/>
          </a:p>
        </p:txBody>
      </p:sp>
      <p:sp>
        <p:nvSpPr>
          <p:cNvPr id="3" name="Text Placeholder 2"/>
          <p:cNvSpPr>
            <a:spLocks noGrp="1"/>
          </p:cNvSpPr>
          <p:nvPr>
            <p:ph type="body" idx="1"/>
          </p:nvPr>
        </p:nvSpPr>
        <p:spPr>
          <a:xfrm>
            <a:off x="358218" y="1461155"/>
            <a:ext cx="11462994" cy="470397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pic>
        <p:nvPicPr>
          <p:cNvPr id="11" name="Picture 10"/>
          <p:cNvPicPr>
            <a:picLocks noChangeAspect="1"/>
          </p:cNvPicPr>
          <p:nvPr userDrawn="1"/>
        </p:nvPicPr>
        <p:blipFill>
          <a:blip r:embed="rId13"/>
          <a:stretch>
            <a:fillRect/>
          </a:stretch>
        </p:blipFill>
        <p:spPr>
          <a:xfrm>
            <a:off x="11165409" y="113102"/>
            <a:ext cx="886160" cy="886160"/>
          </a:xfrm>
          <a:prstGeom prst="rect">
            <a:avLst/>
          </a:prstGeom>
        </p:spPr>
      </p:pic>
      <p:sp>
        <p:nvSpPr>
          <p:cNvPr id="22" name="Date Placeholder 3"/>
          <p:cNvSpPr txBox="1">
            <a:spLocks/>
          </p:cNvSpPr>
          <p:nvPr userDrawn="1"/>
        </p:nvSpPr>
        <p:spPr>
          <a:xfrm>
            <a:off x="358218" y="6339068"/>
            <a:ext cx="322318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512A84-3AB8-458E-A714-8E875B04B4B9}" type="datetime2">
              <a:rPr lang="en-AU" smtClean="0"/>
              <a:pPr/>
              <a:t>Friday, 1 October 2021</a:t>
            </a:fld>
            <a:r>
              <a:rPr lang="en-AU" dirty="0" smtClean="0"/>
              <a:t> • </a:t>
            </a:r>
            <a:r>
              <a:rPr lang="en-AU" dirty="0" smtClean="0"/>
              <a:t>v1.0</a:t>
            </a:r>
            <a:endParaRPr lang="en-AU" dirty="0"/>
          </a:p>
        </p:txBody>
      </p:sp>
      <p:sp>
        <p:nvSpPr>
          <p:cNvPr id="23" name="Slide Number Placeholder 5"/>
          <p:cNvSpPr txBox="1">
            <a:spLocks/>
          </p:cNvSpPr>
          <p:nvPr userDrawn="1"/>
        </p:nvSpPr>
        <p:spPr>
          <a:xfrm>
            <a:off x="8610600" y="6339068"/>
            <a:ext cx="32106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mtClean="0"/>
              <a:t>Slide </a:t>
            </a:r>
            <a:fld id="{8BCF5F2A-0CB1-4082-9AEF-599A44B5C5DB}" type="slidenum">
              <a:rPr lang="en-AU" smtClean="0"/>
              <a:pPr/>
              <a:t>‹#›</a:t>
            </a:fld>
            <a:r>
              <a:rPr lang="en-AU" smtClean="0"/>
              <a:t> </a:t>
            </a:r>
            <a:endParaRPr lang="en-AU" dirty="0"/>
          </a:p>
        </p:txBody>
      </p:sp>
      <p:cxnSp>
        <p:nvCxnSpPr>
          <p:cNvPr id="24" name="Straight Connector 23"/>
          <p:cNvCxnSpPr/>
          <p:nvPr userDrawn="1"/>
        </p:nvCxnSpPr>
        <p:spPr>
          <a:xfrm>
            <a:off x="358218" y="6339068"/>
            <a:ext cx="114629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726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p:transition>
  <p:timing>
    <p:tnLst>
      <p:par>
        <p:cTn id="1" dur="indefinite" restart="never" nodeType="tmRoot"/>
      </p:par>
    </p:tnLst>
  </p:timing>
  <p:txStyles>
    <p:titleStyle>
      <a:lvl1pPr algn="l" defTabSz="914400" rtl="0" eaLnBrk="1" latinLnBrk="0" hangingPunct="1">
        <a:lnSpc>
          <a:spcPct val="90000"/>
        </a:lnSpc>
        <a:spcBef>
          <a:spcPct val="0"/>
        </a:spcBef>
        <a:buNone/>
        <a:defRPr lang="en-AU" sz="4800" b="1" kern="1200" dirty="0" smtClean="0">
          <a:solidFill>
            <a:schemeClr val="bg1"/>
          </a:solidFill>
          <a:latin typeface="Palatino Linotype" panose="02040502050505030304" pitchFamily="18"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 Id="rId9"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g"/><Relationship Id="rId7"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Darwin Kendo Club</a:t>
            </a:r>
            <a:endParaRPr lang="en-AU" dirty="0"/>
          </a:p>
        </p:txBody>
      </p:sp>
      <p:sp>
        <p:nvSpPr>
          <p:cNvPr id="3" name="Subtitle 2"/>
          <p:cNvSpPr>
            <a:spLocks noGrp="1"/>
          </p:cNvSpPr>
          <p:nvPr>
            <p:ph type="subTitle" idx="1"/>
          </p:nvPr>
        </p:nvSpPr>
        <p:spPr/>
        <p:txBody>
          <a:bodyPr/>
          <a:lstStyle/>
          <a:p>
            <a:r>
              <a:rPr lang="en-AU" dirty="0" smtClean="0"/>
              <a:t>Movie Night – Saturday 2 October 2021</a:t>
            </a:r>
          </a:p>
          <a:p>
            <a:endParaRPr lang="en-AU" dirty="0"/>
          </a:p>
        </p:txBody>
      </p:sp>
      <p:sp>
        <p:nvSpPr>
          <p:cNvPr id="5" name="Subtitle 2"/>
          <p:cNvSpPr txBox="1">
            <a:spLocks/>
          </p:cNvSpPr>
          <p:nvPr/>
        </p:nvSpPr>
        <p:spPr>
          <a:xfrm>
            <a:off x="2294826" y="5382704"/>
            <a:ext cx="8424422" cy="546756"/>
          </a:xfrm>
          <a:prstGeom prst="rect">
            <a:avLst/>
          </a:prstGeom>
          <a:effectLst>
            <a:outerShdw blurRad="12700" dist="12700" dir="2700000" algn="tl" rotWithShape="0">
              <a:prstClr val="black">
                <a:alpha val="50000"/>
              </a:prstClr>
            </a:outerShdw>
          </a:effectLst>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FFFF99"/>
                </a:solidFill>
                <a:latin typeface="Palatino Linotype" panose="02040502050505030304" pitchFamily="18" charset="0"/>
                <a:ea typeface="Lato" panose="020F0502020204030203" pitchFamily="34" charset="0"/>
                <a:cs typeface="Lato" panose="020F050202020403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dirty="0" smtClean="0">
                <a:solidFill>
                  <a:srgbClr val="CC6B00"/>
                </a:solidFill>
              </a:rPr>
              <a:t>Bernard Yehuda</a:t>
            </a:r>
            <a:endParaRPr lang="en-AU" dirty="0">
              <a:solidFill>
                <a:srgbClr val="CC6B00"/>
              </a:solidFill>
            </a:endParaRPr>
          </a:p>
        </p:txBody>
      </p:sp>
      <p:sp>
        <p:nvSpPr>
          <p:cNvPr id="6" name="Subtitle 2"/>
          <p:cNvSpPr txBox="1">
            <a:spLocks/>
          </p:cNvSpPr>
          <p:nvPr/>
        </p:nvSpPr>
        <p:spPr>
          <a:xfrm>
            <a:off x="2294826" y="3293809"/>
            <a:ext cx="8424422" cy="1123506"/>
          </a:xfrm>
          <a:prstGeom prst="rect">
            <a:avLst/>
          </a:prstGeom>
          <a:effectLst>
            <a:outerShdw blurRad="12700" dist="25400" dir="2700000" algn="tl" rotWithShape="0">
              <a:prstClr val="black">
                <a:alpha val="50000"/>
              </a:prstClr>
            </a:outerShd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FFFF99"/>
                </a:solidFill>
                <a:latin typeface="Palatino Linotype" panose="02040502050505030304" pitchFamily="18" charset="0"/>
                <a:ea typeface="Lato" panose="020F0502020204030203" pitchFamily="34" charset="0"/>
                <a:cs typeface="Lato" panose="020F050202020403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6000" dirty="0" err="1" smtClean="0">
                <a:solidFill>
                  <a:schemeClr val="tx1"/>
                </a:solidFill>
              </a:rPr>
              <a:t>Yojimbo</a:t>
            </a:r>
            <a:r>
              <a:rPr lang="en-AU" sz="6000" dirty="0" smtClean="0">
                <a:solidFill>
                  <a:schemeClr val="tx1"/>
                </a:solidFill>
              </a:rPr>
              <a:t> </a:t>
            </a:r>
            <a:r>
              <a:rPr lang="ja-JP" altLang="en-US" sz="6000" dirty="0" smtClean="0">
                <a:solidFill>
                  <a:schemeClr val="tx1"/>
                </a:solidFill>
                <a:latin typeface="Adobe Kaiti Std R" panose="02020400000000000000" pitchFamily="18" charset="-128"/>
                <a:ea typeface="Adobe Kaiti Std R" panose="02020400000000000000" pitchFamily="18" charset="-128"/>
              </a:rPr>
              <a:t>用</a:t>
            </a:r>
            <a:r>
              <a:rPr lang="ja-JP" altLang="en-US" sz="6000" dirty="0">
                <a:solidFill>
                  <a:schemeClr val="tx1"/>
                </a:solidFill>
                <a:latin typeface="Adobe Kaiti Std R" panose="02020400000000000000" pitchFamily="18" charset="-128"/>
                <a:ea typeface="Adobe Kaiti Std R" panose="02020400000000000000" pitchFamily="18" charset="-128"/>
              </a:rPr>
              <a:t>心</a:t>
            </a:r>
            <a:r>
              <a:rPr lang="ja-JP" altLang="en-US" sz="6000" dirty="0" smtClean="0">
                <a:solidFill>
                  <a:schemeClr val="tx1"/>
                </a:solidFill>
                <a:latin typeface="Adobe Kaiti Std R" panose="02020400000000000000" pitchFamily="18" charset="-128"/>
                <a:ea typeface="Adobe Kaiti Std R" panose="02020400000000000000" pitchFamily="18" charset="-128"/>
              </a:rPr>
              <a:t>棒</a:t>
            </a:r>
            <a:r>
              <a:rPr lang="ja-JP" altLang="en-US" sz="6000" dirty="0" smtClean="0">
                <a:solidFill>
                  <a:schemeClr val="tx1"/>
                </a:solidFill>
              </a:rPr>
              <a:t> </a:t>
            </a:r>
            <a:r>
              <a:rPr lang="en-AU" sz="6000" dirty="0" smtClean="0">
                <a:solidFill>
                  <a:schemeClr val="tx1"/>
                </a:solidFill>
              </a:rPr>
              <a:t>(1961)</a:t>
            </a:r>
          </a:p>
        </p:txBody>
      </p:sp>
      <p:sp>
        <p:nvSpPr>
          <p:cNvPr id="7" name="Subtitle 2"/>
          <p:cNvSpPr txBox="1">
            <a:spLocks/>
          </p:cNvSpPr>
          <p:nvPr/>
        </p:nvSpPr>
        <p:spPr>
          <a:xfrm>
            <a:off x="2294826" y="4331854"/>
            <a:ext cx="8424422" cy="542301"/>
          </a:xfrm>
          <a:prstGeom prst="rect">
            <a:avLst/>
          </a:prstGeom>
          <a:effectLst>
            <a:outerShdw blurRad="12700" dist="25400" dir="2700000" algn="tl" rotWithShape="0">
              <a:prstClr val="black">
                <a:alpha val="50000"/>
              </a:prstClr>
            </a:outerShd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FFFF99"/>
                </a:solidFill>
                <a:latin typeface="Palatino Linotype" panose="02040502050505030304" pitchFamily="18" charset="0"/>
                <a:ea typeface="Lato" panose="020F0502020204030203" pitchFamily="34" charset="0"/>
                <a:cs typeface="Lato" panose="020F050202020403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AU" sz="2400" b="1" dirty="0" smtClean="0">
                <a:solidFill>
                  <a:schemeClr val="bg1"/>
                </a:solidFill>
              </a:rPr>
              <a:t>Director</a:t>
            </a:r>
            <a:r>
              <a:rPr lang="en-AU" sz="2400" dirty="0" smtClean="0">
                <a:solidFill>
                  <a:schemeClr val="bg1"/>
                </a:solidFill>
              </a:rPr>
              <a:t>: Akira Kurosawa</a:t>
            </a:r>
          </a:p>
        </p:txBody>
      </p:sp>
    </p:spTree>
    <p:extLst>
      <p:ext uri="{BB962C8B-B14F-4D97-AF65-F5344CB8AC3E}">
        <p14:creationId xmlns:p14="http://schemas.microsoft.com/office/powerpoint/2010/main" val="4092938416"/>
      </p:ext>
    </p:extLst>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ga-ha Kendo Pre-WWII Kendo Training Footag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8346" y="91641"/>
            <a:ext cx="8368145" cy="6276109"/>
          </a:xfrm>
          <a:prstGeom prst="rect">
            <a:avLst/>
          </a:prstGeom>
        </p:spPr>
      </p:pic>
      <p:sp>
        <p:nvSpPr>
          <p:cNvPr id="4" name="Rectangle 3"/>
          <p:cNvSpPr/>
          <p:nvPr/>
        </p:nvSpPr>
        <p:spPr>
          <a:xfrm>
            <a:off x="8240982" y="6334780"/>
            <a:ext cx="3951018" cy="523220"/>
          </a:xfrm>
          <a:prstGeom prst="rect">
            <a:avLst/>
          </a:prstGeom>
        </p:spPr>
        <p:txBody>
          <a:bodyPr wrap="none">
            <a:spAutoFit/>
          </a:bodyPr>
          <a:lstStyle/>
          <a:p>
            <a:r>
              <a:rPr lang="en-AU" sz="1400" b="1" i="1" dirty="0" err="1">
                <a:solidFill>
                  <a:schemeClr val="bg1"/>
                </a:solidFill>
              </a:rPr>
              <a:t>Haga</a:t>
            </a:r>
            <a:r>
              <a:rPr lang="en-AU" sz="1400" b="1" i="1" dirty="0">
                <a:solidFill>
                  <a:schemeClr val="bg1"/>
                </a:solidFill>
              </a:rPr>
              <a:t>-ha Kendo: Pre-WWII Kendo Training Footage</a:t>
            </a:r>
          </a:p>
          <a:p>
            <a:r>
              <a:rPr lang="en-AU" sz="1400" dirty="0" smtClean="0">
                <a:solidFill>
                  <a:schemeClr val="bg1"/>
                </a:solidFill>
              </a:rPr>
              <a:t>https</a:t>
            </a:r>
            <a:r>
              <a:rPr lang="en-AU" sz="1400" dirty="0">
                <a:solidFill>
                  <a:schemeClr val="bg1"/>
                </a:solidFill>
              </a:rPr>
              <a:t>://www.youtube.com/watch?v=uVnK1Sw7HuI</a:t>
            </a:r>
          </a:p>
        </p:txBody>
      </p:sp>
    </p:spTree>
    <p:extLst>
      <p:ext uri="{BB962C8B-B14F-4D97-AF65-F5344CB8AC3E}">
        <p14:creationId xmlns:p14="http://schemas.microsoft.com/office/powerpoint/2010/main" val="397289673"/>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3600" dirty="0" smtClean="0"/>
              <a:t>1. The Romanticisation of the </a:t>
            </a:r>
            <a:r>
              <a:rPr lang="en-AU" sz="3600" i="1" dirty="0" err="1"/>
              <a:t>Bushidō</a:t>
            </a:r>
            <a:endParaRPr lang="en-AU" sz="3600" i="1" dirty="0"/>
          </a:p>
        </p:txBody>
      </p:sp>
      <p:sp>
        <p:nvSpPr>
          <p:cNvPr id="9" name="Content Placeholder 3"/>
          <p:cNvSpPr txBox="1">
            <a:spLocks/>
          </p:cNvSpPr>
          <p:nvPr/>
        </p:nvSpPr>
        <p:spPr>
          <a:xfrm>
            <a:off x="429017" y="1480303"/>
            <a:ext cx="4570822" cy="279256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000" dirty="0" smtClean="0"/>
              <a:t>Before the war, “</a:t>
            </a:r>
            <a:r>
              <a:rPr lang="en-AU" sz="2000" i="1" dirty="0" err="1" smtClean="0"/>
              <a:t>Kendō</a:t>
            </a:r>
            <a:r>
              <a:rPr lang="en-AU" sz="2000" dirty="0" smtClean="0"/>
              <a:t>” wasn’t a thing. While </a:t>
            </a:r>
            <a:r>
              <a:rPr lang="en-AU" sz="2000" i="1" dirty="0" err="1" smtClean="0"/>
              <a:t>Kenjutsu</a:t>
            </a:r>
            <a:r>
              <a:rPr lang="en-AU" sz="2000" dirty="0" smtClean="0"/>
              <a:t> practitioners were wearing </a:t>
            </a:r>
            <a:r>
              <a:rPr lang="en-AU" sz="2000" i="1" dirty="0" err="1" smtClean="0"/>
              <a:t>bōgu</a:t>
            </a:r>
            <a:r>
              <a:rPr lang="en-AU" sz="2000" dirty="0" smtClean="0"/>
              <a:t> and trained with </a:t>
            </a:r>
            <a:r>
              <a:rPr lang="en-AU" sz="2000" i="1" dirty="0" smtClean="0"/>
              <a:t>shinai</a:t>
            </a:r>
            <a:r>
              <a:rPr lang="en-AU" sz="2000" dirty="0" smtClean="0"/>
              <a:t>, there were no overarching rules or training methods.</a:t>
            </a:r>
          </a:p>
          <a:p>
            <a:pPr marL="0" indent="0">
              <a:buNone/>
            </a:pPr>
            <a:r>
              <a:rPr lang="en-AU" sz="2000" dirty="0" smtClean="0"/>
              <a:t>Different schools were practising their own techniques; they just happened to be using the same equipment.</a:t>
            </a:r>
          </a:p>
          <a:p>
            <a:pPr marL="0" indent="0">
              <a:buNone/>
            </a:pPr>
            <a:r>
              <a:rPr lang="en-AU" sz="2000" dirty="0" smtClean="0"/>
              <a:t>As the techniques were made for real fighting, many of them included grappling or other weapons.</a:t>
            </a:r>
            <a:endParaRPr lang="en-AU" sz="2000" dirty="0" smtClean="0"/>
          </a:p>
        </p:txBody>
      </p:sp>
      <p:pic>
        <p:nvPicPr>
          <p:cNvPr id="13" name="Picture 12"/>
          <p:cNvPicPr>
            <a:picLocks noChangeAspect="1"/>
          </p:cNvPicPr>
          <p:nvPr/>
        </p:nvPicPr>
        <p:blipFill>
          <a:blip r:embed="rId3"/>
          <a:stretch>
            <a:fillRect/>
          </a:stretch>
        </p:blipFill>
        <p:spPr>
          <a:xfrm>
            <a:off x="9582188" y="1315332"/>
            <a:ext cx="2305910" cy="2719681"/>
          </a:xfrm>
          <a:prstGeom prst="rect">
            <a:avLst/>
          </a:prstGeom>
        </p:spPr>
      </p:pic>
      <p:pic>
        <p:nvPicPr>
          <p:cNvPr id="14" name="Picture 13"/>
          <p:cNvPicPr>
            <a:picLocks noChangeAspect="1"/>
          </p:cNvPicPr>
          <p:nvPr/>
        </p:nvPicPr>
        <p:blipFill>
          <a:blip r:embed="rId4"/>
          <a:stretch>
            <a:fillRect/>
          </a:stretch>
        </p:blipFill>
        <p:spPr>
          <a:xfrm>
            <a:off x="8825219" y="4256094"/>
            <a:ext cx="2808354" cy="196672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674" y="4272871"/>
            <a:ext cx="3323304" cy="2456091"/>
          </a:xfrm>
          <a:prstGeom prst="rect">
            <a:avLst/>
          </a:prstGeom>
        </p:spPr>
      </p:pic>
      <p:pic>
        <p:nvPicPr>
          <p:cNvPr id="16" name="Picture 15"/>
          <p:cNvPicPr>
            <a:picLocks noChangeAspect="1"/>
          </p:cNvPicPr>
          <p:nvPr/>
        </p:nvPicPr>
        <p:blipFill>
          <a:blip r:embed="rId6"/>
          <a:stretch>
            <a:fillRect/>
          </a:stretch>
        </p:blipFill>
        <p:spPr>
          <a:xfrm>
            <a:off x="5197673" y="1315332"/>
            <a:ext cx="4252843" cy="2823316"/>
          </a:xfrm>
          <a:prstGeom prst="rect">
            <a:avLst/>
          </a:prstGeom>
        </p:spPr>
      </p:pic>
    </p:spTree>
    <p:extLst>
      <p:ext uri="{BB962C8B-B14F-4D97-AF65-F5344CB8AC3E}">
        <p14:creationId xmlns:p14="http://schemas.microsoft.com/office/powerpoint/2010/main" val="1007991462"/>
      </p:ext>
    </p:extLst>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3600" dirty="0" smtClean="0"/>
              <a:t>1. The Romanticisation of the </a:t>
            </a:r>
            <a:r>
              <a:rPr lang="en-AU" sz="3600" i="1" dirty="0" err="1"/>
              <a:t>Bushidō</a:t>
            </a:r>
            <a:endParaRPr lang="en-AU" sz="3600" i="1" dirty="0"/>
          </a:p>
        </p:txBody>
      </p:sp>
      <p:sp>
        <p:nvSpPr>
          <p:cNvPr id="9" name="Content Placeholder 3"/>
          <p:cNvSpPr txBox="1">
            <a:spLocks/>
          </p:cNvSpPr>
          <p:nvPr/>
        </p:nvSpPr>
        <p:spPr>
          <a:xfrm>
            <a:off x="448008" y="1480304"/>
            <a:ext cx="5790497" cy="45849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600" dirty="0" smtClean="0"/>
              <a:t>Thankfully</a:t>
            </a:r>
            <a:r>
              <a:rPr lang="en-AU" sz="1600" dirty="0"/>
              <a:t>, </a:t>
            </a:r>
            <a:r>
              <a:rPr lang="en-AU" sz="1600" i="1" dirty="0" err="1"/>
              <a:t>Kenjutsu</a:t>
            </a:r>
            <a:r>
              <a:rPr lang="en-AU" sz="1600" dirty="0"/>
              <a:t> went through a similar </a:t>
            </a:r>
            <a:r>
              <a:rPr lang="en-AU" sz="1600" dirty="0" smtClean="0"/>
              <a:t>evolution. However, its journey to become </a:t>
            </a:r>
            <a:r>
              <a:rPr lang="en-AU" sz="1600" i="1" dirty="0" err="1" smtClean="0"/>
              <a:t>Kendō</a:t>
            </a:r>
            <a:r>
              <a:rPr lang="en-AU" sz="1600" dirty="0" smtClean="0"/>
              <a:t> was not smooth!</a:t>
            </a:r>
          </a:p>
          <a:p>
            <a:pPr marL="0" indent="0">
              <a:buNone/>
            </a:pPr>
            <a:r>
              <a:rPr lang="en-AU" sz="1600" dirty="0" smtClean="0"/>
              <a:t>It’s very hard to argue “learning how to use swords is not violent at all”. A lot of effort was made to distance </a:t>
            </a:r>
            <a:r>
              <a:rPr lang="en-AU" sz="1600" dirty="0" err="1" smtClean="0"/>
              <a:t>Kendō</a:t>
            </a:r>
            <a:r>
              <a:rPr lang="en-AU" sz="1600" dirty="0" smtClean="0"/>
              <a:t> from its violent history.</a:t>
            </a:r>
          </a:p>
          <a:p>
            <a:pPr marL="0" indent="0">
              <a:buNone/>
            </a:pPr>
            <a:r>
              <a:rPr lang="en-AU" sz="1600" dirty="0"/>
              <a:t>The original </a:t>
            </a:r>
            <a:r>
              <a:rPr lang="en-AU" sz="1600" i="1" dirty="0"/>
              <a:t>kanji</a:t>
            </a:r>
            <a:r>
              <a:rPr lang="en-AU" sz="1600" dirty="0"/>
              <a:t> for </a:t>
            </a:r>
            <a:r>
              <a:rPr lang="en-AU" sz="1600" i="1" dirty="0"/>
              <a:t>shinai</a:t>
            </a:r>
            <a:r>
              <a:rPr lang="en-AU" sz="1600" dirty="0"/>
              <a:t> </a:t>
            </a:r>
            <a:r>
              <a:rPr lang="ja-JP" altLang="en-US" sz="1600" dirty="0">
                <a:latin typeface="Adobe Kaiti Std R" panose="02020400000000000000" pitchFamily="18" charset="-128"/>
                <a:ea typeface="Adobe Kaiti Std R" panose="02020400000000000000" pitchFamily="18" charset="-128"/>
              </a:rPr>
              <a:t>竹刀</a:t>
            </a:r>
            <a:r>
              <a:rPr lang="ja-JP" altLang="en-US" sz="1600" dirty="0"/>
              <a:t> </a:t>
            </a:r>
            <a:r>
              <a:rPr lang="en-AU" altLang="ja-JP" sz="1600" dirty="0"/>
              <a:t>(</a:t>
            </a:r>
            <a:r>
              <a:rPr lang="en-AU" altLang="ja-JP" sz="1600" i="1" dirty="0"/>
              <a:t>bamboo</a:t>
            </a:r>
            <a:r>
              <a:rPr lang="en-AU" altLang="ja-JP" sz="1600" dirty="0"/>
              <a:t> and </a:t>
            </a:r>
            <a:r>
              <a:rPr lang="en-AU" altLang="ja-JP" sz="1600" i="1" dirty="0"/>
              <a:t>sword</a:t>
            </a:r>
            <a:r>
              <a:rPr lang="en-AU" altLang="ja-JP" sz="1600" dirty="0"/>
              <a:t>) was replaced with the </a:t>
            </a:r>
            <a:r>
              <a:rPr lang="en-AU" altLang="ja-JP" sz="1600" i="1" dirty="0"/>
              <a:t>hiragana</a:t>
            </a:r>
            <a:r>
              <a:rPr lang="en-AU" altLang="ja-JP" sz="1600" dirty="0"/>
              <a:t> spelling </a:t>
            </a:r>
            <a:r>
              <a:rPr lang="ja-JP" altLang="en-US" sz="1600" dirty="0">
                <a:latin typeface="Adobe Kaiti Std R" panose="02020400000000000000" pitchFamily="18" charset="-128"/>
                <a:ea typeface="Adobe Kaiti Std R" panose="02020400000000000000" pitchFamily="18" charset="-128"/>
              </a:rPr>
              <a:t>しない</a:t>
            </a:r>
            <a:r>
              <a:rPr lang="en-AU" altLang="ja-JP" sz="1600" dirty="0"/>
              <a:t>; which itself came from the Japanese word for “bend” or “flex” </a:t>
            </a:r>
            <a:r>
              <a:rPr lang="ja-JP" altLang="en-US" sz="1600" dirty="0">
                <a:latin typeface="Adobe Kaiti Std R" panose="02020400000000000000" pitchFamily="18" charset="-128"/>
                <a:ea typeface="Adobe Kaiti Std R" panose="02020400000000000000" pitchFamily="18" charset="-128"/>
              </a:rPr>
              <a:t>撓う</a:t>
            </a:r>
            <a:r>
              <a:rPr lang="ja-JP" altLang="en-US" sz="1600" dirty="0"/>
              <a:t> </a:t>
            </a:r>
            <a:r>
              <a:rPr lang="en-AU" altLang="ja-JP" sz="1600" i="1" dirty="0" err="1"/>
              <a:t>shinau</a:t>
            </a:r>
            <a:r>
              <a:rPr lang="en-AU" altLang="ja-JP" sz="1600" dirty="0" smtClean="0"/>
              <a:t>.</a:t>
            </a:r>
          </a:p>
          <a:p>
            <a:pPr marL="0" indent="0">
              <a:buNone/>
            </a:pPr>
            <a:r>
              <a:rPr lang="en-AU" sz="1600" i="1" dirty="0"/>
              <a:t>Shinai-</a:t>
            </a:r>
            <a:r>
              <a:rPr lang="en-AU" sz="1600" i="1" dirty="0" err="1"/>
              <a:t>kyogi</a:t>
            </a:r>
            <a:r>
              <a:rPr lang="en-AU" sz="1600" dirty="0"/>
              <a:t> was a sport invented to bridge the gap – introducing a uniform similar to Karate, with padded armour and helmet similar to European Fencing. This sport also introduced sports-like rules and regulations </a:t>
            </a:r>
            <a:r>
              <a:rPr lang="en-AU" sz="1600" dirty="0" smtClean="0"/>
              <a:t>– standardised equipment, court size, </a:t>
            </a:r>
            <a:r>
              <a:rPr lang="en-AU" sz="1600" dirty="0"/>
              <a:t>three </a:t>
            </a:r>
            <a:r>
              <a:rPr lang="en-AU" sz="1600" dirty="0" smtClean="0"/>
              <a:t>referees</a:t>
            </a:r>
            <a:r>
              <a:rPr lang="en-AU" sz="1600" dirty="0"/>
              <a:t>, scoring system, etc.</a:t>
            </a:r>
          </a:p>
          <a:p>
            <a:pPr marL="0" indent="0">
              <a:buNone/>
            </a:pPr>
            <a:r>
              <a:rPr lang="en-AU" sz="1600" dirty="0"/>
              <a:t>Some terms were replaced, e.g. </a:t>
            </a:r>
            <a:r>
              <a:rPr lang="en-AU" sz="1600" i="1" dirty="0" err="1"/>
              <a:t>nafuda</a:t>
            </a:r>
            <a:r>
              <a:rPr lang="en-AU" sz="1600" dirty="0"/>
              <a:t> (name tag) with </a:t>
            </a:r>
            <a:r>
              <a:rPr lang="en-AU" sz="1600" i="1" dirty="0" err="1"/>
              <a:t>zekken</a:t>
            </a:r>
            <a:r>
              <a:rPr lang="en-AU" sz="1600" dirty="0"/>
              <a:t>, which </a:t>
            </a:r>
            <a:r>
              <a:rPr lang="en-AU" sz="1600" dirty="0" smtClean="0"/>
              <a:t>came from </a:t>
            </a:r>
            <a:r>
              <a:rPr lang="en-AU" sz="1600" dirty="0"/>
              <a:t>the German word for </a:t>
            </a:r>
            <a:r>
              <a:rPr lang="en-AU" sz="1600" dirty="0" smtClean="0"/>
              <a:t>“name label”.</a:t>
            </a:r>
          </a:p>
        </p:txBody>
      </p:sp>
      <p:pic>
        <p:nvPicPr>
          <p:cNvPr id="4" name="Picture 3"/>
          <p:cNvPicPr>
            <a:picLocks noChangeAspect="1"/>
          </p:cNvPicPr>
          <p:nvPr/>
        </p:nvPicPr>
        <p:blipFill>
          <a:blip r:embed="rId3"/>
          <a:stretch>
            <a:fillRect/>
          </a:stretch>
        </p:blipFill>
        <p:spPr>
          <a:xfrm>
            <a:off x="9340435" y="1293172"/>
            <a:ext cx="2519026" cy="477206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0174" y="3510708"/>
            <a:ext cx="2469852" cy="2554532"/>
          </a:xfrm>
          <a:prstGeom prst="rect">
            <a:avLst/>
          </a:prstGeom>
        </p:spPr>
      </p:pic>
      <p:pic>
        <p:nvPicPr>
          <p:cNvPr id="2" name="Picture 1"/>
          <p:cNvPicPr>
            <a:picLocks noChangeAspect="1"/>
          </p:cNvPicPr>
          <p:nvPr/>
        </p:nvPicPr>
        <p:blipFill>
          <a:blip r:embed="rId5"/>
          <a:stretch>
            <a:fillRect/>
          </a:stretch>
        </p:blipFill>
        <p:spPr>
          <a:xfrm>
            <a:off x="6367244" y="1293172"/>
            <a:ext cx="2715713" cy="2051108"/>
          </a:xfrm>
          <a:prstGeom prst="rect">
            <a:avLst/>
          </a:prstGeom>
        </p:spPr>
      </p:pic>
    </p:spTree>
    <p:extLst>
      <p:ext uri="{BB962C8B-B14F-4D97-AF65-F5344CB8AC3E}">
        <p14:creationId xmlns:p14="http://schemas.microsoft.com/office/powerpoint/2010/main" val="2579387492"/>
      </p:ext>
    </p:extLst>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3600" dirty="0" smtClean="0"/>
              <a:t>1. The Romanticisation of the </a:t>
            </a:r>
            <a:r>
              <a:rPr lang="en-AU" sz="3600" i="1" dirty="0" err="1"/>
              <a:t>Bushidō</a:t>
            </a:r>
            <a:endParaRPr lang="en-AU" sz="3600" i="1" dirty="0"/>
          </a:p>
        </p:txBody>
      </p:sp>
      <p:sp>
        <p:nvSpPr>
          <p:cNvPr id="6" name="Rectangle 5"/>
          <p:cNvSpPr/>
          <p:nvPr/>
        </p:nvSpPr>
        <p:spPr>
          <a:xfrm>
            <a:off x="450613" y="1278561"/>
            <a:ext cx="2692555" cy="1569660"/>
          </a:xfrm>
          <a:prstGeom prst="rect">
            <a:avLst/>
          </a:prstGeom>
        </p:spPr>
        <p:txBody>
          <a:bodyPr wrap="square">
            <a:spAutoFit/>
          </a:bodyPr>
          <a:lstStyle/>
          <a:p>
            <a:r>
              <a:rPr lang="en-AU" sz="9600" dirty="0" err="1">
                <a:latin typeface="Adobe Kaiti Std R" panose="02020400000000000000" pitchFamily="18" charset="-128"/>
                <a:ea typeface="Adobe Kaiti Std R" panose="02020400000000000000" pitchFamily="18" charset="-128"/>
              </a:rPr>
              <a:t>武道</a:t>
            </a:r>
            <a:endParaRPr lang="en-AU" sz="9600" dirty="0">
              <a:latin typeface="Adobe Kaiti Std R" panose="02020400000000000000" pitchFamily="18" charset="-128"/>
              <a:ea typeface="Adobe Kaiti Std R" panose="02020400000000000000" pitchFamily="18" charset="-128"/>
            </a:endParaRPr>
          </a:p>
        </p:txBody>
      </p:sp>
      <p:sp>
        <p:nvSpPr>
          <p:cNvPr id="9" name="Content Placeholder 3"/>
          <p:cNvSpPr txBox="1">
            <a:spLocks/>
          </p:cNvSpPr>
          <p:nvPr/>
        </p:nvSpPr>
        <p:spPr>
          <a:xfrm>
            <a:off x="3642373" y="1468530"/>
            <a:ext cx="8229600" cy="456079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800" dirty="0" smtClean="0"/>
              <a:t>These new arts, modernised to focus on the positive aspects of what were originally killing techniques – are now called </a:t>
            </a:r>
            <a:r>
              <a:rPr lang="en-AU" sz="1800" i="1" dirty="0" err="1" smtClean="0"/>
              <a:t>budō</a:t>
            </a:r>
            <a:r>
              <a:rPr lang="en-AU" sz="1800" dirty="0" smtClean="0"/>
              <a:t> – “the martial way”.</a:t>
            </a:r>
          </a:p>
          <a:p>
            <a:pPr marL="0" indent="0">
              <a:buFont typeface="Arial" panose="020B0604020202020204" pitchFamily="34" charset="0"/>
              <a:buNone/>
            </a:pPr>
            <a:r>
              <a:rPr lang="en-AU" sz="1800" dirty="0" smtClean="0"/>
              <a:t>The </a:t>
            </a:r>
            <a:r>
              <a:rPr lang="en-AU" sz="1800" i="1" dirty="0" err="1" smtClean="0"/>
              <a:t>dō</a:t>
            </a:r>
            <a:r>
              <a:rPr lang="en-AU" sz="1800" dirty="0" smtClean="0"/>
              <a:t> refers to a lifelong journey of bettering oneself and the society through the practice of a particular art.</a:t>
            </a:r>
          </a:p>
          <a:p>
            <a:pPr marL="0" indent="0" algn="ctr">
              <a:buFont typeface="Arial" panose="020B0604020202020204" pitchFamily="34" charset="0"/>
              <a:buNone/>
            </a:pPr>
            <a:r>
              <a:rPr lang="en-AU" sz="1800" i="1" dirty="0" err="1" smtClean="0"/>
              <a:t>Gichin</a:t>
            </a:r>
            <a:r>
              <a:rPr lang="en-AU" sz="1800" i="1" dirty="0" smtClean="0"/>
              <a:t> Funakoshi</a:t>
            </a:r>
            <a:r>
              <a:rPr lang="en-AU" sz="1800" dirty="0" smtClean="0"/>
              <a:t>, founder of </a:t>
            </a:r>
            <a:r>
              <a:rPr lang="en-AU" sz="1800" i="1" dirty="0" smtClean="0"/>
              <a:t>Shotokan Karate</a:t>
            </a:r>
            <a:r>
              <a:rPr lang="en-AU" sz="1800" dirty="0" smtClean="0"/>
              <a:t>, once said:</a:t>
            </a:r>
          </a:p>
          <a:p>
            <a:pPr marL="0" indent="0" algn="ctr">
              <a:buFont typeface="Arial" panose="020B0604020202020204" pitchFamily="34" charset="0"/>
              <a:buNone/>
            </a:pPr>
            <a:r>
              <a:rPr lang="en-AU" sz="1800" i="1" dirty="0" smtClean="0">
                <a:latin typeface="Lato Heavy" panose="020F0502020204030203" pitchFamily="34" charset="0"/>
                <a:ea typeface="Lato Heavy" panose="020F0502020204030203" pitchFamily="34" charset="0"/>
                <a:cs typeface="Lato Heavy" panose="020F0502020204030203" pitchFamily="34" charset="0"/>
              </a:rPr>
              <a:t>“ We take different roads to ascend the mountain. ”</a:t>
            </a:r>
          </a:p>
          <a:p>
            <a:pPr marL="0" indent="0">
              <a:buFont typeface="Arial" panose="020B0604020202020204" pitchFamily="34" charset="0"/>
              <a:buNone/>
            </a:pPr>
            <a:r>
              <a:rPr lang="en-AU" sz="1800" dirty="0" smtClean="0"/>
              <a:t>This refers to a philosophical belief in Taoism and Buddhism, where our goal in life is to seek enlightenment. However, there is no one correct way to do this – we all can reach the top through many means. Be it through martial arts, sports, career, or family – each individual defines their own criteria of success.</a:t>
            </a:r>
          </a:p>
          <a:p>
            <a:pPr marL="0" indent="0">
              <a:buFont typeface="Arial" panose="020B0604020202020204" pitchFamily="34" charset="0"/>
              <a:buNone/>
            </a:pPr>
            <a:r>
              <a:rPr lang="en-AU" sz="1800" dirty="0" smtClean="0"/>
              <a:t>The life of a humble farmer is no less than the life of a </a:t>
            </a:r>
            <a:r>
              <a:rPr lang="en-AU" sz="1800" i="1" dirty="0" smtClean="0"/>
              <a:t>Samurai</a:t>
            </a:r>
            <a:r>
              <a:rPr lang="en-AU" sz="1800" dirty="0" smtClean="0"/>
              <a:t>.</a:t>
            </a:r>
          </a:p>
          <a:p>
            <a:pPr marL="0" indent="0">
              <a:buFont typeface="Arial" panose="020B0604020202020204" pitchFamily="34" charset="0"/>
              <a:buNone/>
            </a:pPr>
            <a:r>
              <a:rPr lang="en-AU" sz="1800" dirty="0" smtClean="0"/>
              <a:t>This philosophy is reflected in many movie tropes where the good guy fights to protect the weak from their oppressors.</a:t>
            </a:r>
          </a:p>
        </p:txBody>
      </p:sp>
      <p:sp>
        <p:nvSpPr>
          <p:cNvPr id="12" name="Content Placeholder 3"/>
          <p:cNvSpPr txBox="1">
            <a:spLocks/>
          </p:cNvSpPr>
          <p:nvPr/>
        </p:nvSpPr>
        <p:spPr>
          <a:xfrm>
            <a:off x="812878" y="2698306"/>
            <a:ext cx="1968026" cy="57490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i="1" dirty="0" err="1" smtClean="0"/>
              <a:t>budō</a:t>
            </a:r>
            <a:endParaRPr lang="en-AU" i="1" dirty="0"/>
          </a:p>
        </p:txBody>
      </p:sp>
      <p:pic>
        <p:nvPicPr>
          <p:cNvPr id="2" name="Picture 1"/>
          <p:cNvPicPr>
            <a:picLocks noChangeAspect="1"/>
          </p:cNvPicPr>
          <p:nvPr/>
        </p:nvPicPr>
        <p:blipFill>
          <a:blip r:embed="rId3"/>
          <a:stretch>
            <a:fillRect/>
          </a:stretch>
        </p:blipFill>
        <p:spPr>
          <a:xfrm>
            <a:off x="-123749" y="3311746"/>
            <a:ext cx="3637316" cy="2875921"/>
          </a:xfrm>
          <a:prstGeom prst="rect">
            <a:avLst/>
          </a:prstGeom>
        </p:spPr>
      </p:pic>
      <p:sp>
        <p:nvSpPr>
          <p:cNvPr id="4" name="Rectangle 3"/>
          <p:cNvSpPr/>
          <p:nvPr/>
        </p:nvSpPr>
        <p:spPr>
          <a:xfrm>
            <a:off x="1762237" y="3311746"/>
            <a:ext cx="1800493" cy="307777"/>
          </a:xfrm>
          <a:prstGeom prst="rect">
            <a:avLst/>
          </a:prstGeom>
          <a:effectLst>
            <a:outerShdw blurRad="50800" dir="5400000" algn="ctr" rotWithShape="0">
              <a:schemeClr val="tx1"/>
            </a:outerShdw>
          </a:effectLst>
        </p:spPr>
        <p:txBody>
          <a:bodyPr wrap="none">
            <a:spAutoFit/>
          </a:bodyPr>
          <a:lstStyle/>
          <a:p>
            <a:r>
              <a:rPr lang="en-AU" sz="1400" i="1" dirty="0">
                <a:solidFill>
                  <a:schemeClr val="bg1"/>
                </a:solidFill>
                <a:latin typeface="Palatino Linotype" panose="02040502050505030304" pitchFamily="18" charset="0"/>
              </a:rPr>
              <a:t>Seven Samurai (1954)</a:t>
            </a:r>
          </a:p>
        </p:txBody>
      </p:sp>
    </p:spTree>
    <p:extLst>
      <p:ext uri="{BB962C8B-B14F-4D97-AF65-F5344CB8AC3E}">
        <p14:creationId xmlns:p14="http://schemas.microsoft.com/office/powerpoint/2010/main" val="1582169620"/>
      </p:ext>
    </p:extLst>
  </p:cSld>
  <p:clrMapOvr>
    <a:masterClrMapping/>
  </p:clrMapOvr>
  <p:transition>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pPr marL="0" indent="0">
              <a:buNone/>
              <a:tabLst>
                <a:tab pos="1795463" algn="l"/>
              </a:tabLst>
            </a:pPr>
            <a:r>
              <a:rPr lang="en-AU" dirty="0" smtClean="0"/>
              <a:t>2. Influence of the </a:t>
            </a:r>
            <a:r>
              <a:rPr lang="en-AU" i="1" dirty="0" err="1" smtClean="0"/>
              <a:t>Bushidō</a:t>
            </a:r>
            <a:r>
              <a:rPr lang="en-AU" dirty="0" smtClean="0"/>
              <a:t>… </a:t>
            </a:r>
            <a:br>
              <a:rPr lang="en-AU" dirty="0" smtClean="0"/>
            </a:br>
            <a:r>
              <a:rPr lang="en-AU" dirty="0" smtClean="0"/>
              <a:t>	(or at least, the cool parts of it)</a:t>
            </a:r>
            <a:endParaRPr lang="en-AU" i="1" dirty="0"/>
          </a:p>
        </p:txBody>
      </p:sp>
    </p:spTree>
    <p:extLst>
      <p:ext uri="{BB962C8B-B14F-4D97-AF65-F5344CB8AC3E}">
        <p14:creationId xmlns:p14="http://schemas.microsoft.com/office/powerpoint/2010/main" val="2917223380"/>
      </p:ext>
    </p:extLst>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3600" dirty="0"/>
              <a:t>2. Influence of the </a:t>
            </a:r>
            <a:r>
              <a:rPr lang="en-AU" sz="3600" i="1" dirty="0" err="1" smtClean="0"/>
              <a:t>Bushidō</a:t>
            </a:r>
            <a:endParaRPr lang="en-AU" sz="3600" dirty="0"/>
          </a:p>
        </p:txBody>
      </p:sp>
      <p:sp>
        <p:nvSpPr>
          <p:cNvPr id="9" name="Content Placeholder 3"/>
          <p:cNvSpPr txBox="1">
            <a:spLocks/>
          </p:cNvSpPr>
          <p:nvPr/>
        </p:nvSpPr>
        <p:spPr>
          <a:xfrm>
            <a:off x="462446" y="1366003"/>
            <a:ext cx="7471879" cy="439859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800" dirty="0" smtClean="0"/>
              <a:t>By design, we have now been conditioned to think that:</a:t>
            </a:r>
          </a:p>
          <a:p>
            <a:pPr marL="444500"/>
            <a:r>
              <a:rPr lang="en-AU" sz="1800" i="1" dirty="0" err="1" smtClean="0"/>
              <a:t>Jutsu</a:t>
            </a:r>
            <a:r>
              <a:rPr lang="en-AU" sz="1800" dirty="0" smtClean="0"/>
              <a:t> </a:t>
            </a:r>
            <a:r>
              <a:rPr lang="en-AU" sz="1800" dirty="0"/>
              <a:t>(technique) </a:t>
            </a:r>
            <a:r>
              <a:rPr lang="en-AU" sz="1800" dirty="0" smtClean="0"/>
              <a:t>was the old bad stuff. Too violent!</a:t>
            </a:r>
            <a:endParaRPr lang="en-AU" sz="1800" dirty="0"/>
          </a:p>
          <a:p>
            <a:pPr marL="444500"/>
            <a:r>
              <a:rPr lang="en-AU" sz="1800" i="1" dirty="0" err="1" smtClean="0"/>
              <a:t>Dō</a:t>
            </a:r>
            <a:r>
              <a:rPr lang="en-AU" sz="1800" dirty="0" smtClean="0"/>
              <a:t> (the art of, way of) is new, cool, and totally good for kids.</a:t>
            </a:r>
          </a:p>
          <a:p>
            <a:pPr marL="0" indent="0">
              <a:buFont typeface="Arial" panose="020B0604020202020204" pitchFamily="34" charset="0"/>
              <a:buNone/>
            </a:pPr>
            <a:r>
              <a:rPr lang="en-AU" sz="1800" dirty="0" smtClean="0"/>
              <a:t>Therefore, </a:t>
            </a:r>
            <a:r>
              <a:rPr lang="en-AU" sz="1800" i="1" dirty="0" err="1" smtClean="0"/>
              <a:t>bushidō</a:t>
            </a:r>
            <a:r>
              <a:rPr lang="en-AU" sz="1800" dirty="0" smtClean="0"/>
              <a:t> is a modern term that </a:t>
            </a:r>
            <a:r>
              <a:rPr lang="en-AU" sz="1800" b="1" dirty="0" smtClean="0"/>
              <a:t>only looks at the positive aspects of martial arts and warfare</a:t>
            </a:r>
            <a:r>
              <a:rPr lang="en-AU" sz="1800" dirty="0" smtClean="0"/>
              <a:t>, removing all the bad stuff.</a:t>
            </a:r>
          </a:p>
          <a:p>
            <a:pPr marL="0" indent="0">
              <a:buFont typeface="Arial" panose="020B0604020202020204" pitchFamily="34" charset="0"/>
              <a:buNone/>
            </a:pPr>
            <a:r>
              <a:rPr lang="en-AU" sz="1800" dirty="0" smtClean="0"/>
              <a:t>Characteristics of </a:t>
            </a:r>
            <a:r>
              <a:rPr lang="en-AU" sz="1800" i="1" dirty="0" err="1" smtClean="0"/>
              <a:t>bushidō</a:t>
            </a:r>
            <a:r>
              <a:rPr lang="en-AU" sz="1800" dirty="0" smtClean="0"/>
              <a:t> includes:</a:t>
            </a:r>
          </a:p>
          <a:p>
            <a:pPr marL="444500"/>
            <a:r>
              <a:rPr lang="en-AU" sz="1800" dirty="0" smtClean="0"/>
              <a:t>Mastery of fighting techniques or warfare.</a:t>
            </a:r>
          </a:p>
          <a:p>
            <a:pPr marL="444500"/>
            <a:r>
              <a:rPr lang="en-AU" sz="1800" dirty="0" smtClean="0"/>
              <a:t>Distancing oneself from violence (where possible).</a:t>
            </a:r>
          </a:p>
          <a:p>
            <a:pPr marL="444500"/>
            <a:r>
              <a:rPr lang="en-AU" sz="1800" dirty="0" smtClean="0"/>
              <a:t>Defending the sanctity of life (protect the weak).</a:t>
            </a:r>
          </a:p>
          <a:p>
            <a:pPr marL="444500"/>
            <a:r>
              <a:rPr lang="en-AU" sz="1800" dirty="0" smtClean="0"/>
              <a:t>Upholding honour, loyalty, and justice.</a:t>
            </a:r>
            <a:endParaRPr lang="en-AU" sz="1800" dirty="0" smtClean="0"/>
          </a:p>
          <a:p>
            <a:pPr marL="0" indent="0">
              <a:buNone/>
            </a:pPr>
            <a:r>
              <a:rPr lang="en-AU" sz="1800" dirty="0" smtClean="0"/>
              <a:t>These code of ethics are practically identical to the concept of </a:t>
            </a:r>
            <a:r>
              <a:rPr lang="en-AU" sz="1800" i="1" dirty="0" smtClean="0"/>
              <a:t>chivalry</a:t>
            </a:r>
            <a:r>
              <a:rPr lang="en-AU" sz="1800" dirty="0" smtClean="0"/>
              <a:t> (which itself is also a modern invention).</a:t>
            </a:r>
            <a:endParaRPr lang="en-AU" sz="1800" dirty="0" smtClean="0"/>
          </a:p>
        </p:txBody>
      </p:sp>
      <p:pic>
        <p:nvPicPr>
          <p:cNvPr id="5" name="Picture 4"/>
          <p:cNvPicPr>
            <a:picLocks noChangeAspect="1"/>
          </p:cNvPicPr>
          <p:nvPr/>
        </p:nvPicPr>
        <p:blipFill>
          <a:blip r:embed="rId3"/>
          <a:stretch>
            <a:fillRect/>
          </a:stretch>
        </p:blipFill>
        <p:spPr>
          <a:xfrm>
            <a:off x="7632366" y="1281270"/>
            <a:ext cx="3287783" cy="2474212"/>
          </a:xfrm>
          <a:prstGeom prst="rect">
            <a:avLst/>
          </a:prstGeom>
        </p:spPr>
      </p:pic>
      <p:pic>
        <p:nvPicPr>
          <p:cNvPr id="6" name="Picture 5"/>
          <p:cNvPicPr>
            <a:picLocks noChangeAspect="1"/>
          </p:cNvPicPr>
          <p:nvPr/>
        </p:nvPicPr>
        <p:blipFill>
          <a:blip r:embed="rId4"/>
          <a:stretch>
            <a:fillRect/>
          </a:stretch>
        </p:blipFill>
        <p:spPr>
          <a:xfrm>
            <a:off x="8277225" y="3850245"/>
            <a:ext cx="3524144" cy="2376974"/>
          </a:xfrm>
          <a:prstGeom prst="rect">
            <a:avLst/>
          </a:prstGeom>
        </p:spPr>
      </p:pic>
      <p:sp>
        <p:nvSpPr>
          <p:cNvPr id="17" name="Rectangle 16"/>
          <p:cNvSpPr/>
          <p:nvPr/>
        </p:nvSpPr>
        <p:spPr>
          <a:xfrm>
            <a:off x="10224929" y="5934682"/>
            <a:ext cx="1630575" cy="307777"/>
          </a:xfrm>
          <a:prstGeom prst="rect">
            <a:avLst/>
          </a:prstGeom>
          <a:effectLst>
            <a:outerShdw blurRad="50800" dir="5400000" algn="ctr" rotWithShape="0">
              <a:schemeClr val="tx1"/>
            </a:outerShdw>
          </a:effectLst>
        </p:spPr>
        <p:txBody>
          <a:bodyPr wrap="none">
            <a:spAutoFit/>
          </a:bodyPr>
          <a:lstStyle/>
          <a:p>
            <a:r>
              <a:rPr lang="en-AU" sz="1400" i="1" dirty="0">
                <a:solidFill>
                  <a:schemeClr val="bg1"/>
                </a:solidFill>
                <a:latin typeface="Palatino Linotype" panose="02040502050505030304" pitchFamily="18" charset="0"/>
              </a:rPr>
              <a:t>Samurai Cat (2014)</a:t>
            </a:r>
          </a:p>
        </p:txBody>
      </p:sp>
      <p:sp>
        <p:nvSpPr>
          <p:cNvPr id="18" name="Rectangle 17"/>
          <p:cNvSpPr/>
          <p:nvPr/>
        </p:nvSpPr>
        <p:spPr>
          <a:xfrm>
            <a:off x="9169530" y="1266030"/>
            <a:ext cx="1800493" cy="307777"/>
          </a:xfrm>
          <a:prstGeom prst="rect">
            <a:avLst/>
          </a:prstGeom>
          <a:effectLst>
            <a:outerShdw blurRad="50800" dir="5400000" algn="ctr" rotWithShape="0">
              <a:schemeClr val="tx1"/>
            </a:outerShdw>
          </a:effectLst>
        </p:spPr>
        <p:txBody>
          <a:bodyPr wrap="none">
            <a:spAutoFit/>
          </a:bodyPr>
          <a:lstStyle/>
          <a:p>
            <a:r>
              <a:rPr lang="en-AU" sz="1400" i="1" dirty="0">
                <a:solidFill>
                  <a:schemeClr val="bg1"/>
                </a:solidFill>
                <a:latin typeface="Palatino Linotype" panose="02040502050505030304" pitchFamily="18" charset="0"/>
              </a:rPr>
              <a:t>Seven Samurai (1954)</a:t>
            </a:r>
          </a:p>
        </p:txBody>
      </p:sp>
    </p:spTree>
    <p:extLst>
      <p:ext uri="{BB962C8B-B14F-4D97-AF65-F5344CB8AC3E}">
        <p14:creationId xmlns:p14="http://schemas.microsoft.com/office/powerpoint/2010/main" val="1455947086"/>
      </p:ext>
    </p:extLst>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3600" dirty="0"/>
              <a:t>2. Influence of the </a:t>
            </a:r>
            <a:r>
              <a:rPr lang="en-AU" sz="3600" i="1" dirty="0" err="1"/>
              <a:t>Bushidō</a:t>
            </a:r>
            <a:endParaRPr lang="en-AU" sz="3600" dirty="0"/>
          </a:p>
        </p:txBody>
      </p:sp>
      <p:sp>
        <p:nvSpPr>
          <p:cNvPr id="9" name="Content Placeholder 3"/>
          <p:cNvSpPr txBox="1">
            <a:spLocks/>
          </p:cNvSpPr>
          <p:nvPr/>
        </p:nvSpPr>
        <p:spPr>
          <a:xfrm>
            <a:off x="433675" y="1404104"/>
            <a:ext cx="7357579" cy="14202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000" dirty="0" smtClean="0"/>
              <a:t>In many </a:t>
            </a:r>
            <a:r>
              <a:rPr lang="en-AU" sz="2000" i="1" dirty="0" err="1" smtClean="0"/>
              <a:t>jidageki</a:t>
            </a:r>
            <a:r>
              <a:rPr lang="en-AU" sz="2000" dirty="0" smtClean="0"/>
              <a:t> (period drama) movies, particularly </a:t>
            </a:r>
            <a:r>
              <a:rPr lang="en-AU" sz="2000" i="1" dirty="0" err="1" smtClean="0"/>
              <a:t>chanbara</a:t>
            </a:r>
            <a:r>
              <a:rPr lang="en-AU" sz="2000" dirty="0" smtClean="0"/>
              <a:t> (“sword play”, i.e. cool sword fights), the theme “good guy protects the weak” is ever-present – often fighting the bad guys at overwhelming odds.</a:t>
            </a:r>
            <a:endParaRPr lang="en-AU" sz="20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8396" y="2735291"/>
            <a:ext cx="3312869" cy="396276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128" y="1320730"/>
            <a:ext cx="3740747" cy="246889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5761" y="3924300"/>
            <a:ext cx="4938431" cy="277375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206" y="2934664"/>
            <a:ext cx="4556796" cy="3200400"/>
          </a:xfrm>
          <a:prstGeom prst="rect">
            <a:avLst/>
          </a:prstGeom>
        </p:spPr>
      </p:pic>
      <p:sp>
        <p:nvSpPr>
          <p:cNvPr id="14" name="Rectangle 13"/>
          <p:cNvSpPr/>
          <p:nvPr/>
        </p:nvSpPr>
        <p:spPr>
          <a:xfrm>
            <a:off x="191206" y="2947019"/>
            <a:ext cx="1327608" cy="307777"/>
          </a:xfrm>
          <a:prstGeom prst="rect">
            <a:avLst/>
          </a:prstGeom>
          <a:effectLst>
            <a:outerShdw blurRad="50800" dir="5400000" algn="ctr" rotWithShape="0">
              <a:schemeClr val="tx1"/>
            </a:outerShdw>
          </a:effectLst>
        </p:spPr>
        <p:txBody>
          <a:bodyPr wrap="none">
            <a:spAutoFit/>
          </a:bodyPr>
          <a:lstStyle/>
          <a:p>
            <a:r>
              <a:rPr lang="en-AU" sz="1400" i="1" dirty="0">
                <a:solidFill>
                  <a:schemeClr val="bg1"/>
                </a:solidFill>
                <a:latin typeface="Palatino Linotype" panose="02040502050505030304" pitchFamily="18" charset="0"/>
              </a:rPr>
              <a:t>Harakiri (1962)</a:t>
            </a:r>
          </a:p>
        </p:txBody>
      </p:sp>
      <p:sp>
        <p:nvSpPr>
          <p:cNvPr id="15" name="Rectangle 14"/>
          <p:cNvSpPr/>
          <p:nvPr/>
        </p:nvSpPr>
        <p:spPr>
          <a:xfrm>
            <a:off x="8182530" y="3469146"/>
            <a:ext cx="1166054" cy="307777"/>
          </a:xfrm>
          <a:prstGeom prst="rect">
            <a:avLst/>
          </a:prstGeom>
          <a:effectLst>
            <a:outerShdw blurRad="50800" dir="5400000" algn="ctr" rotWithShape="0">
              <a:schemeClr val="tx1"/>
            </a:outerShdw>
          </a:effectLst>
        </p:spPr>
        <p:txBody>
          <a:bodyPr wrap="none">
            <a:spAutoFit/>
          </a:bodyPr>
          <a:lstStyle/>
          <a:p>
            <a:r>
              <a:rPr lang="en-AU" sz="1400" i="1" dirty="0" err="1" smtClean="0">
                <a:solidFill>
                  <a:schemeClr val="bg1">
                    <a:lumMod val="95000"/>
                  </a:schemeClr>
                </a:solidFill>
                <a:latin typeface="Palatino Linotype" panose="02040502050505030304" pitchFamily="18" charset="0"/>
              </a:rPr>
              <a:t>Sanjuro</a:t>
            </a:r>
            <a:r>
              <a:rPr lang="en-AU" sz="1400" i="1" dirty="0" smtClean="0">
                <a:solidFill>
                  <a:schemeClr val="bg1">
                    <a:lumMod val="95000"/>
                  </a:schemeClr>
                </a:solidFill>
                <a:latin typeface="Palatino Linotype" panose="02040502050505030304" pitchFamily="18" charset="0"/>
              </a:rPr>
              <a:t> (1962)</a:t>
            </a:r>
            <a:endParaRPr lang="en-AU" sz="1400" i="1" dirty="0">
              <a:solidFill>
                <a:schemeClr val="bg1">
                  <a:lumMod val="95000"/>
                </a:schemeClr>
              </a:solidFill>
              <a:latin typeface="Palatino Linotype" panose="02040502050505030304" pitchFamily="18" charset="0"/>
            </a:endParaRPr>
          </a:p>
        </p:txBody>
      </p:sp>
      <p:sp>
        <p:nvSpPr>
          <p:cNvPr id="16" name="Rectangle 15"/>
          <p:cNvSpPr/>
          <p:nvPr/>
        </p:nvSpPr>
        <p:spPr>
          <a:xfrm>
            <a:off x="10882026" y="3957201"/>
            <a:ext cx="1309974" cy="307777"/>
          </a:xfrm>
          <a:prstGeom prst="rect">
            <a:avLst/>
          </a:prstGeom>
          <a:effectLst>
            <a:outerShdw blurRad="50800" dir="5400000" algn="ctr" rotWithShape="0">
              <a:schemeClr val="tx1"/>
            </a:outerShdw>
          </a:effectLst>
        </p:spPr>
        <p:txBody>
          <a:bodyPr wrap="none">
            <a:spAutoFit/>
          </a:bodyPr>
          <a:lstStyle/>
          <a:p>
            <a:r>
              <a:rPr lang="en-AU" sz="1400" i="1" dirty="0" err="1" smtClean="0">
                <a:solidFill>
                  <a:schemeClr val="bg1"/>
                </a:solidFill>
                <a:latin typeface="Palatino Linotype" panose="02040502050505030304" pitchFamily="18" charset="0"/>
              </a:rPr>
              <a:t>Zatoichi</a:t>
            </a:r>
            <a:r>
              <a:rPr lang="en-AU" sz="1400" i="1" dirty="0" smtClean="0">
                <a:solidFill>
                  <a:schemeClr val="bg1"/>
                </a:solidFill>
                <a:latin typeface="Palatino Linotype" panose="02040502050505030304" pitchFamily="18" charset="0"/>
              </a:rPr>
              <a:t> (1962)</a:t>
            </a:r>
            <a:endParaRPr lang="en-AU" sz="1400" i="1"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415149794"/>
      </p:ext>
    </p:extLst>
  </p:cSld>
  <p:clrMapOvr>
    <a:masterClrMapping/>
  </p:clrMapOvr>
  <p:transition>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29" y="1256351"/>
            <a:ext cx="3831683" cy="2873762"/>
          </a:xfrm>
          <a:prstGeom prst="rect">
            <a:avLst/>
          </a:prstGeom>
        </p:spPr>
      </p:pic>
      <p:pic>
        <p:nvPicPr>
          <p:cNvPr id="18" name="Picture 17"/>
          <p:cNvPicPr>
            <a:picLocks noChangeAspect="1"/>
          </p:cNvPicPr>
          <p:nvPr/>
        </p:nvPicPr>
        <p:blipFill>
          <a:blip r:embed="rId4"/>
          <a:stretch>
            <a:fillRect/>
          </a:stretch>
        </p:blipFill>
        <p:spPr>
          <a:xfrm>
            <a:off x="217234" y="4019550"/>
            <a:ext cx="3093355" cy="2057157"/>
          </a:xfrm>
          <a:prstGeom prst="rect">
            <a:avLst/>
          </a:prstGeom>
        </p:spPr>
      </p:pic>
      <p:sp>
        <p:nvSpPr>
          <p:cNvPr id="3" name="Title 2"/>
          <p:cNvSpPr>
            <a:spLocks noGrp="1"/>
          </p:cNvSpPr>
          <p:nvPr>
            <p:ph type="title"/>
          </p:nvPr>
        </p:nvSpPr>
        <p:spPr/>
        <p:txBody>
          <a:bodyPr/>
          <a:lstStyle/>
          <a:p>
            <a:r>
              <a:rPr lang="en-AU" sz="3600" dirty="0"/>
              <a:t>2. Influence of the </a:t>
            </a:r>
            <a:r>
              <a:rPr lang="en-AU" sz="3600" i="1" dirty="0" err="1"/>
              <a:t>Bushidō</a:t>
            </a:r>
            <a:endParaRPr lang="en-AU" sz="3600" dirty="0"/>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5806" y="1286065"/>
            <a:ext cx="3255550" cy="2163132"/>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2499" y="4044442"/>
            <a:ext cx="3268989" cy="2186591"/>
          </a:xfrm>
          <a:prstGeom prst="rect">
            <a:avLst/>
          </a:prstGeom>
        </p:spPr>
      </p:pic>
      <p:pic>
        <p:nvPicPr>
          <p:cNvPr id="7" name="Picture 6"/>
          <p:cNvPicPr>
            <a:picLocks noChangeAspect="1"/>
          </p:cNvPicPr>
          <p:nvPr/>
        </p:nvPicPr>
        <p:blipFill>
          <a:blip r:embed="rId7"/>
          <a:stretch>
            <a:fillRect/>
          </a:stretch>
        </p:blipFill>
        <p:spPr>
          <a:xfrm>
            <a:off x="3829351" y="1256351"/>
            <a:ext cx="4475210" cy="1901698"/>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94128" y="4522613"/>
            <a:ext cx="4265376" cy="2399274"/>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19609" y="2734429"/>
            <a:ext cx="3881295" cy="2183229"/>
          </a:xfrm>
          <a:prstGeom prst="rect">
            <a:avLst/>
          </a:prstGeom>
        </p:spPr>
      </p:pic>
      <p:sp>
        <p:nvSpPr>
          <p:cNvPr id="21" name="Rectangle 20"/>
          <p:cNvSpPr/>
          <p:nvPr/>
        </p:nvSpPr>
        <p:spPr>
          <a:xfrm>
            <a:off x="1879261" y="1286065"/>
            <a:ext cx="1800493" cy="307777"/>
          </a:xfrm>
          <a:prstGeom prst="rect">
            <a:avLst/>
          </a:prstGeom>
          <a:effectLst>
            <a:outerShdw blurRad="50800" dir="5400000" algn="ctr" rotWithShape="0">
              <a:schemeClr val="tx1"/>
            </a:outerShdw>
          </a:effectLst>
        </p:spPr>
        <p:txBody>
          <a:bodyPr wrap="none">
            <a:spAutoFit/>
          </a:bodyPr>
          <a:lstStyle/>
          <a:p>
            <a:r>
              <a:rPr lang="en-AU" sz="1400" i="1" dirty="0">
                <a:solidFill>
                  <a:schemeClr val="bg1"/>
                </a:solidFill>
                <a:latin typeface="Palatino Linotype" panose="02040502050505030304" pitchFamily="18" charset="0"/>
              </a:rPr>
              <a:t>Seven Samurai (1954)</a:t>
            </a:r>
          </a:p>
        </p:txBody>
      </p:sp>
      <p:sp>
        <p:nvSpPr>
          <p:cNvPr id="23" name="Rectangle 22"/>
          <p:cNvSpPr/>
          <p:nvPr/>
        </p:nvSpPr>
        <p:spPr>
          <a:xfrm>
            <a:off x="3836971" y="2836923"/>
            <a:ext cx="1250663" cy="307777"/>
          </a:xfrm>
          <a:prstGeom prst="rect">
            <a:avLst/>
          </a:prstGeom>
          <a:effectLst>
            <a:outerShdw blurRad="50800" dir="5400000" algn="ctr" rotWithShape="0">
              <a:schemeClr val="tx1"/>
            </a:outerShdw>
          </a:effectLst>
        </p:spPr>
        <p:txBody>
          <a:bodyPr wrap="none">
            <a:spAutoFit/>
          </a:bodyPr>
          <a:lstStyle/>
          <a:p>
            <a:r>
              <a:rPr lang="en-AU" sz="1400" i="1" dirty="0" err="1" smtClean="0">
                <a:solidFill>
                  <a:schemeClr val="bg1"/>
                </a:solidFill>
                <a:latin typeface="Palatino Linotype" panose="02040502050505030304" pitchFamily="18" charset="0"/>
              </a:rPr>
              <a:t>Ip</a:t>
            </a:r>
            <a:r>
              <a:rPr lang="en-AU" sz="1400" i="1" dirty="0" smtClean="0">
                <a:solidFill>
                  <a:schemeClr val="bg1"/>
                </a:solidFill>
                <a:latin typeface="Palatino Linotype" panose="02040502050505030304" pitchFamily="18" charset="0"/>
              </a:rPr>
              <a:t> Man (2008)</a:t>
            </a:r>
            <a:endParaRPr lang="en-AU" sz="1400" i="1" dirty="0">
              <a:solidFill>
                <a:schemeClr val="bg1"/>
              </a:solidFill>
              <a:latin typeface="Palatino Linotype" panose="02040502050505030304" pitchFamily="18" charset="0"/>
            </a:endParaRPr>
          </a:p>
        </p:txBody>
      </p:sp>
      <p:sp>
        <p:nvSpPr>
          <p:cNvPr id="24" name="Rectangle 23"/>
          <p:cNvSpPr/>
          <p:nvPr/>
        </p:nvSpPr>
        <p:spPr>
          <a:xfrm>
            <a:off x="171514" y="5768930"/>
            <a:ext cx="1585690" cy="307777"/>
          </a:xfrm>
          <a:prstGeom prst="rect">
            <a:avLst/>
          </a:prstGeom>
          <a:effectLst>
            <a:outerShdw blurRad="50800" dir="5400000" algn="ctr" rotWithShape="0">
              <a:schemeClr val="tx1"/>
            </a:outerShdw>
          </a:effectLst>
        </p:spPr>
        <p:txBody>
          <a:bodyPr wrap="none">
            <a:spAutoFit/>
          </a:bodyPr>
          <a:lstStyle/>
          <a:p>
            <a:r>
              <a:rPr lang="en-AU" sz="1400" i="1" dirty="0" smtClean="0">
                <a:solidFill>
                  <a:schemeClr val="bg1"/>
                </a:solidFill>
                <a:latin typeface="Palatino Linotype" panose="02040502050505030304" pitchFamily="18" charset="0"/>
              </a:rPr>
              <a:t>Spider-Man (2002)</a:t>
            </a:r>
            <a:endParaRPr lang="en-AU" sz="1400" i="1" dirty="0">
              <a:solidFill>
                <a:schemeClr val="bg1"/>
              </a:solidFill>
              <a:latin typeface="Palatino Linotype" panose="02040502050505030304" pitchFamily="18" charset="0"/>
            </a:endParaRPr>
          </a:p>
        </p:txBody>
      </p:sp>
      <p:sp>
        <p:nvSpPr>
          <p:cNvPr id="25" name="Rectangle 24"/>
          <p:cNvSpPr/>
          <p:nvPr/>
        </p:nvSpPr>
        <p:spPr>
          <a:xfrm>
            <a:off x="3072938" y="4515996"/>
            <a:ext cx="2159309" cy="307777"/>
          </a:xfrm>
          <a:prstGeom prst="rect">
            <a:avLst/>
          </a:prstGeom>
          <a:effectLst>
            <a:outerShdw blurRad="50800" dir="5400000" algn="ctr" rotWithShape="0">
              <a:schemeClr val="tx1"/>
            </a:outerShdw>
          </a:effectLst>
        </p:spPr>
        <p:txBody>
          <a:bodyPr wrap="none">
            <a:spAutoFit/>
          </a:bodyPr>
          <a:lstStyle/>
          <a:p>
            <a:r>
              <a:rPr lang="en-AU" sz="1400" i="1" dirty="0" smtClean="0">
                <a:solidFill>
                  <a:schemeClr val="bg1"/>
                </a:solidFill>
                <a:latin typeface="Palatino Linotype" panose="02040502050505030304" pitchFamily="18" charset="0"/>
              </a:rPr>
              <a:t>Avengers: Endgame (2019)</a:t>
            </a:r>
            <a:endParaRPr lang="en-AU" sz="1400" i="1" dirty="0">
              <a:solidFill>
                <a:schemeClr val="bg1"/>
              </a:solidFill>
              <a:latin typeface="Palatino Linotype" panose="02040502050505030304" pitchFamily="18" charset="0"/>
            </a:endParaRPr>
          </a:p>
        </p:txBody>
      </p:sp>
      <p:sp>
        <p:nvSpPr>
          <p:cNvPr id="26" name="Rectangle 25"/>
          <p:cNvSpPr/>
          <p:nvPr/>
        </p:nvSpPr>
        <p:spPr>
          <a:xfrm>
            <a:off x="5419609" y="2740898"/>
            <a:ext cx="1564852" cy="307777"/>
          </a:xfrm>
          <a:prstGeom prst="rect">
            <a:avLst/>
          </a:prstGeom>
          <a:effectLst>
            <a:outerShdw blurRad="50800" dir="5400000" algn="ctr" rotWithShape="0">
              <a:schemeClr val="tx1"/>
            </a:outerShdw>
          </a:effectLst>
        </p:spPr>
        <p:txBody>
          <a:bodyPr wrap="none">
            <a:spAutoFit/>
          </a:bodyPr>
          <a:lstStyle/>
          <a:p>
            <a:r>
              <a:rPr lang="en-AU" sz="1400" i="1" dirty="0" smtClean="0">
                <a:solidFill>
                  <a:schemeClr val="bg1"/>
                </a:solidFill>
                <a:latin typeface="Palatino Linotype" panose="02040502050505030304" pitchFamily="18" charset="0"/>
              </a:rPr>
              <a:t>Fist of Fury (1972)</a:t>
            </a:r>
            <a:endParaRPr lang="en-AU" sz="1400" i="1" dirty="0">
              <a:solidFill>
                <a:schemeClr val="bg1"/>
              </a:solidFill>
              <a:latin typeface="Palatino Linotype" panose="02040502050505030304" pitchFamily="18" charset="0"/>
            </a:endParaRPr>
          </a:p>
        </p:txBody>
      </p:sp>
      <p:sp>
        <p:nvSpPr>
          <p:cNvPr id="27" name="Rectangle 26"/>
          <p:cNvSpPr/>
          <p:nvPr/>
        </p:nvSpPr>
        <p:spPr>
          <a:xfrm>
            <a:off x="10077379" y="3150429"/>
            <a:ext cx="1994457" cy="307777"/>
          </a:xfrm>
          <a:prstGeom prst="rect">
            <a:avLst/>
          </a:prstGeom>
          <a:effectLst>
            <a:outerShdw blurRad="50800" dir="5400000" algn="ctr" rotWithShape="0">
              <a:schemeClr val="tx1"/>
            </a:outerShdw>
          </a:effectLst>
        </p:spPr>
        <p:txBody>
          <a:bodyPr wrap="none">
            <a:spAutoFit/>
          </a:bodyPr>
          <a:lstStyle/>
          <a:p>
            <a:r>
              <a:rPr lang="en-AU" sz="1400" i="1" dirty="0" smtClean="0">
                <a:solidFill>
                  <a:schemeClr val="bg1"/>
                </a:solidFill>
                <a:latin typeface="Palatino Linotype" panose="02040502050505030304" pitchFamily="18" charset="0"/>
              </a:rPr>
              <a:t>The Last Samurai (2003)</a:t>
            </a:r>
            <a:endParaRPr lang="en-AU" sz="1400" i="1" dirty="0">
              <a:solidFill>
                <a:schemeClr val="bg1"/>
              </a:solidFill>
              <a:latin typeface="Palatino Linotype" panose="02040502050505030304" pitchFamily="18" charset="0"/>
            </a:endParaRPr>
          </a:p>
        </p:txBody>
      </p:sp>
      <p:sp>
        <p:nvSpPr>
          <p:cNvPr id="30" name="Rectangle 29"/>
          <p:cNvSpPr/>
          <p:nvPr/>
        </p:nvSpPr>
        <p:spPr>
          <a:xfrm>
            <a:off x="9835257" y="5919500"/>
            <a:ext cx="2044278" cy="307777"/>
          </a:xfrm>
          <a:prstGeom prst="rect">
            <a:avLst/>
          </a:prstGeom>
          <a:effectLst>
            <a:outerShdw blurRad="50800" dir="5400000" algn="ctr" rotWithShape="0">
              <a:schemeClr val="tx1"/>
            </a:outerShdw>
          </a:effectLst>
        </p:spPr>
        <p:txBody>
          <a:bodyPr wrap="none">
            <a:spAutoFit/>
          </a:bodyPr>
          <a:lstStyle/>
          <a:p>
            <a:r>
              <a:rPr lang="en-AU" sz="1400" i="1" dirty="0" smtClean="0">
                <a:solidFill>
                  <a:schemeClr val="bg1"/>
                </a:solidFill>
                <a:latin typeface="Palatino Linotype" panose="02040502050505030304" pitchFamily="18" charset="0"/>
              </a:rPr>
              <a:t>Kill Bill: Volume 1 (2003)</a:t>
            </a:r>
            <a:endParaRPr lang="en-AU" sz="1400" i="1"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4236989104"/>
      </p:ext>
    </p:extLst>
  </p:cSld>
  <p:clrMapOvr>
    <a:masterClrMapping/>
  </p:clrMapOvr>
  <p:transition>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3600" dirty="0"/>
              <a:t>2. Influence of the </a:t>
            </a:r>
            <a:r>
              <a:rPr lang="en-AU" sz="3600" i="1" dirty="0" err="1"/>
              <a:t>Bushidō</a:t>
            </a:r>
            <a:endParaRPr lang="en-AU" sz="3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96" y="1281758"/>
            <a:ext cx="5232601" cy="2616301"/>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11720"/>
          <a:stretch/>
        </p:blipFill>
        <p:spPr>
          <a:xfrm>
            <a:off x="8307076" y="1204125"/>
            <a:ext cx="3852432" cy="5101425"/>
          </a:xfrm>
          <a:prstGeom prst="rect">
            <a:avLst/>
          </a:prstGeom>
        </p:spPr>
      </p:pic>
      <p:pic>
        <p:nvPicPr>
          <p:cNvPr id="11" name="Picture 10"/>
          <p:cNvPicPr>
            <a:picLocks noChangeAspect="1"/>
          </p:cNvPicPr>
          <p:nvPr/>
        </p:nvPicPr>
        <p:blipFill>
          <a:blip r:embed="rId5"/>
          <a:stretch>
            <a:fillRect/>
          </a:stretch>
        </p:blipFill>
        <p:spPr>
          <a:xfrm>
            <a:off x="4106152" y="4709426"/>
            <a:ext cx="4866932" cy="199906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2574" y="1939301"/>
            <a:ext cx="3276129" cy="2488598"/>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966" y="4009942"/>
            <a:ext cx="2051696" cy="2041010"/>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6458" y="4166768"/>
            <a:ext cx="908051" cy="2632106"/>
          </a:xfrm>
          <a:prstGeom prst="rect">
            <a:avLst/>
          </a:prstGeom>
        </p:spPr>
      </p:pic>
    </p:spTree>
    <p:extLst>
      <p:ext uri="{BB962C8B-B14F-4D97-AF65-F5344CB8AC3E}">
        <p14:creationId xmlns:p14="http://schemas.microsoft.com/office/powerpoint/2010/main" val="498283656"/>
      </p:ext>
    </p:extLst>
  </p:cSld>
  <p:clrMapOvr>
    <a:masterClrMapping/>
  </p:clrMapOvr>
  <p:transition>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40982" y="6334780"/>
            <a:ext cx="3911327" cy="523220"/>
          </a:xfrm>
          <a:prstGeom prst="rect">
            <a:avLst/>
          </a:prstGeom>
        </p:spPr>
        <p:txBody>
          <a:bodyPr wrap="none">
            <a:spAutoFit/>
          </a:bodyPr>
          <a:lstStyle/>
          <a:p>
            <a:r>
              <a:rPr lang="en-AU" sz="1400" b="1" i="1" dirty="0" err="1" smtClean="0">
                <a:solidFill>
                  <a:schemeClr val="bg1"/>
                </a:solidFill>
              </a:rPr>
              <a:t>Lightsaber</a:t>
            </a:r>
            <a:r>
              <a:rPr lang="en-AU" sz="1400" b="1" i="1" dirty="0" smtClean="0">
                <a:solidFill>
                  <a:schemeClr val="bg1"/>
                </a:solidFill>
              </a:rPr>
              <a:t> kendo</a:t>
            </a:r>
          </a:p>
          <a:p>
            <a:r>
              <a:rPr lang="en-AU" sz="1400" dirty="0">
                <a:solidFill>
                  <a:schemeClr val="bg1"/>
                </a:solidFill>
              </a:rPr>
              <a:t>https://www.youtube.com/watch?v=3vItyS0Z81w</a:t>
            </a:r>
          </a:p>
        </p:txBody>
      </p:sp>
      <p:pic>
        <p:nvPicPr>
          <p:cNvPr id="3" name="Lightsaber kend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7229" y="120111"/>
            <a:ext cx="10914077" cy="6139168"/>
          </a:xfrm>
          <a:prstGeom prst="rect">
            <a:avLst/>
          </a:prstGeom>
        </p:spPr>
      </p:pic>
    </p:spTree>
    <p:extLst>
      <p:ext uri="{BB962C8B-B14F-4D97-AF65-F5344CB8AC3E}">
        <p14:creationId xmlns:p14="http://schemas.microsoft.com/office/powerpoint/2010/main" val="2784465184"/>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Housekeeping</a:t>
            </a:r>
            <a:endParaRPr lang="en-AU" dirty="0"/>
          </a:p>
        </p:txBody>
      </p:sp>
      <p:sp>
        <p:nvSpPr>
          <p:cNvPr id="3" name="Content Placeholder 2"/>
          <p:cNvSpPr>
            <a:spLocks noGrp="1"/>
          </p:cNvSpPr>
          <p:nvPr>
            <p:ph idx="1"/>
          </p:nvPr>
        </p:nvSpPr>
        <p:spPr/>
        <p:txBody>
          <a:bodyPr/>
          <a:lstStyle/>
          <a:p>
            <a:r>
              <a:rPr lang="en-AU" dirty="0" smtClean="0"/>
              <a:t>Thank you for coming, whether you are a Kendo practitioner</a:t>
            </a:r>
            <a:r>
              <a:rPr lang="en-AU" dirty="0" smtClean="0"/>
              <a:t>, family or friend, </a:t>
            </a:r>
            <a:r>
              <a:rPr lang="en-AU" dirty="0" smtClean="0"/>
              <a:t>or as </a:t>
            </a:r>
            <a:r>
              <a:rPr lang="en-AU" dirty="0" smtClean="0"/>
              <a:t>a guest </a:t>
            </a:r>
            <a:r>
              <a:rPr lang="en-AU" dirty="0" smtClean="0"/>
              <a:t>– I hope you enjoy the night.</a:t>
            </a:r>
          </a:p>
          <a:p>
            <a:r>
              <a:rPr lang="en-AU" dirty="0" smtClean="0"/>
              <a:t>This is not a formal event – feel free to relax, ask questions, laugh, and make fun of each other (especially Angus).</a:t>
            </a:r>
          </a:p>
          <a:p>
            <a:r>
              <a:rPr lang="en-AU" dirty="0" smtClean="0"/>
              <a:t>Front door is locked – if you need to exit, please use the side door by the barbecue. Call me (Bernard) if needed – 0430 398 358.</a:t>
            </a:r>
          </a:p>
          <a:p>
            <a:r>
              <a:rPr lang="en-AU" dirty="0" smtClean="0"/>
              <a:t>If you need to go to the bathroom, please raise your hands, and keep them up until you return.</a:t>
            </a:r>
          </a:p>
        </p:txBody>
      </p:sp>
    </p:spTree>
    <p:extLst>
      <p:ext uri="{BB962C8B-B14F-4D97-AF65-F5344CB8AC3E}">
        <p14:creationId xmlns:p14="http://schemas.microsoft.com/office/powerpoint/2010/main" val="2221381930"/>
      </p:ext>
    </p:extLst>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pPr marL="0" indent="0">
              <a:buNone/>
            </a:pPr>
            <a:r>
              <a:rPr lang="en-AU" dirty="0" smtClean="0"/>
              <a:t>3. </a:t>
            </a:r>
            <a:r>
              <a:rPr lang="en-AU" dirty="0" smtClean="0"/>
              <a:t>Let’s Watch:</a:t>
            </a:r>
            <a:endParaRPr lang="en-AU" i="1" dirty="0" smtClean="0"/>
          </a:p>
        </p:txBody>
      </p:sp>
      <p:sp>
        <p:nvSpPr>
          <p:cNvPr id="6" name="Subtitle 2"/>
          <p:cNvSpPr txBox="1">
            <a:spLocks/>
          </p:cNvSpPr>
          <p:nvPr/>
        </p:nvSpPr>
        <p:spPr>
          <a:xfrm>
            <a:off x="2294826" y="3413877"/>
            <a:ext cx="8424422" cy="1123506"/>
          </a:xfrm>
          <a:prstGeom prst="rect">
            <a:avLst/>
          </a:prstGeom>
          <a:effectLst>
            <a:outerShdw blurRad="12700" dist="25400" dir="2700000" algn="tl" rotWithShape="0">
              <a:prstClr val="black">
                <a:alpha val="50000"/>
              </a:prstClr>
            </a:outerShd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FFFF99"/>
                </a:solidFill>
                <a:latin typeface="Palatino Linotype" panose="02040502050505030304" pitchFamily="18" charset="0"/>
                <a:ea typeface="Lato" panose="020F0502020204030203" pitchFamily="34" charset="0"/>
                <a:cs typeface="Lato" panose="020F050202020403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6000" dirty="0" err="1" smtClean="0">
                <a:solidFill>
                  <a:schemeClr val="tx1"/>
                </a:solidFill>
              </a:rPr>
              <a:t>Yojimbo</a:t>
            </a:r>
            <a:r>
              <a:rPr lang="en-AU" sz="6000" dirty="0" smtClean="0">
                <a:solidFill>
                  <a:schemeClr val="tx1"/>
                </a:solidFill>
              </a:rPr>
              <a:t> </a:t>
            </a:r>
            <a:r>
              <a:rPr lang="ja-JP" altLang="en-US" sz="6000" dirty="0" smtClean="0">
                <a:solidFill>
                  <a:schemeClr val="tx1"/>
                </a:solidFill>
                <a:latin typeface="Adobe Kaiti Std R" panose="02020400000000000000" pitchFamily="18" charset="-128"/>
                <a:ea typeface="Adobe Kaiti Std R" panose="02020400000000000000" pitchFamily="18" charset="-128"/>
              </a:rPr>
              <a:t>用</a:t>
            </a:r>
            <a:r>
              <a:rPr lang="ja-JP" altLang="en-US" sz="6000" dirty="0">
                <a:solidFill>
                  <a:schemeClr val="tx1"/>
                </a:solidFill>
                <a:latin typeface="Adobe Kaiti Std R" panose="02020400000000000000" pitchFamily="18" charset="-128"/>
                <a:ea typeface="Adobe Kaiti Std R" panose="02020400000000000000" pitchFamily="18" charset="-128"/>
              </a:rPr>
              <a:t>心</a:t>
            </a:r>
            <a:r>
              <a:rPr lang="ja-JP" altLang="en-US" sz="6000" dirty="0" smtClean="0">
                <a:solidFill>
                  <a:schemeClr val="tx1"/>
                </a:solidFill>
                <a:latin typeface="Adobe Kaiti Std R" panose="02020400000000000000" pitchFamily="18" charset="-128"/>
                <a:ea typeface="Adobe Kaiti Std R" panose="02020400000000000000" pitchFamily="18" charset="-128"/>
              </a:rPr>
              <a:t>棒</a:t>
            </a:r>
            <a:r>
              <a:rPr lang="ja-JP" altLang="en-US" sz="6000" dirty="0" smtClean="0">
                <a:solidFill>
                  <a:schemeClr val="tx1"/>
                </a:solidFill>
              </a:rPr>
              <a:t> </a:t>
            </a:r>
            <a:r>
              <a:rPr lang="en-AU" sz="6000" dirty="0" smtClean="0">
                <a:solidFill>
                  <a:schemeClr val="tx1"/>
                </a:solidFill>
              </a:rPr>
              <a:t>(1961)</a:t>
            </a:r>
          </a:p>
        </p:txBody>
      </p:sp>
      <p:sp>
        <p:nvSpPr>
          <p:cNvPr id="7" name="Subtitle 2"/>
          <p:cNvSpPr txBox="1">
            <a:spLocks/>
          </p:cNvSpPr>
          <p:nvPr/>
        </p:nvSpPr>
        <p:spPr>
          <a:xfrm>
            <a:off x="2294826" y="4451922"/>
            <a:ext cx="8424422" cy="542301"/>
          </a:xfrm>
          <a:prstGeom prst="rect">
            <a:avLst/>
          </a:prstGeom>
          <a:effectLst>
            <a:outerShdw blurRad="12700" dist="25400" dir="2700000" algn="tl" rotWithShape="0">
              <a:prstClr val="black">
                <a:alpha val="50000"/>
              </a:prstClr>
            </a:outerShd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FFFF99"/>
                </a:solidFill>
                <a:latin typeface="Palatino Linotype" panose="02040502050505030304" pitchFamily="18" charset="0"/>
                <a:ea typeface="Lato" panose="020F0502020204030203" pitchFamily="34" charset="0"/>
                <a:cs typeface="Lato" panose="020F050202020403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AU" sz="2400" b="1" dirty="0" smtClean="0">
                <a:solidFill>
                  <a:schemeClr val="bg1"/>
                </a:solidFill>
              </a:rPr>
              <a:t>Director</a:t>
            </a:r>
            <a:r>
              <a:rPr lang="en-AU" sz="2400" dirty="0" smtClean="0">
                <a:solidFill>
                  <a:schemeClr val="bg1"/>
                </a:solidFill>
              </a:rPr>
              <a:t>: Akira Kurosawa</a:t>
            </a:r>
          </a:p>
        </p:txBody>
      </p:sp>
    </p:spTree>
    <p:extLst>
      <p:ext uri="{BB962C8B-B14F-4D97-AF65-F5344CB8AC3E}">
        <p14:creationId xmlns:p14="http://schemas.microsoft.com/office/powerpoint/2010/main" val="1859926288"/>
      </p:ext>
    </p:extLst>
  </p:cSld>
  <p:clrMapOvr>
    <a:masterClrMapping/>
  </p:clrMapOvr>
  <p:transition>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3600" dirty="0" smtClean="0"/>
              <a:t>3. </a:t>
            </a:r>
            <a:r>
              <a:rPr lang="en-AU" sz="3600" dirty="0" smtClean="0"/>
              <a:t>Let’s Watch: </a:t>
            </a:r>
            <a:r>
              <a:rPr lang="en-AU" sz="3600" i="1" dirty="0" err="1" smtClean="0"/>
              <a:t>Yojimbo</a:t>
            </a:r>
            <a:r>
              <a:rPr lang="en-AU" sz="3600" i="1" dirty="0" smtClean="0"/>
              <a:t> </a:t>
            </a:r>
            <a:r>
              <a:rPr lang="en-AU" sz="3600" dirty="0" smtClean="0"/>
              <a:t>(1961)</a:t>
            </a:r>
            <a:endParaRPr lang="en-AU" sz="3600" i="1" dirty="0"/>
          </a:p>
        </p:txBody>
      </p:sp>
      <p:sp>
        <p:nvSpPr>
          <p:cNvPr id="4" name="Content Placeholder 3"/>
          <p:cNvSpPr>
            <a:spLocks noGrp="1"/>
          </p:cNvSpPr>
          <p:nvPr>
            <p:ph idx="1"/>
          </p:nvPr>
        </p:nvSpPr>
        <p:spPr>
          <a:xfrm>
            <a:off x="358220" y="1461155"/>
            <a:ext cx="7538006" cy="4703974"/>
          </a:xfrm>
        </p:spPr>
        <p:txBody>
          <a:bodyPr>
            <a:noAutofit/>
          </a:bodyPr>
          <a:lstStyle/>
          <a:p>
            <a:r>
              <a:rPr lang="en-AU" sz="1700" dirty="0" smtClean="0"/>
              <a:t>Original story written, and film directed by the famous </a:t>
            </a:r>
            <a:r>
              <a:rPr lang="en-AU" sz="1700" i="1" dirty="0" smtClean="0"/>
              <a:t>Akira Kurosawa</a:t>
            </a:r>
            <a:r>
              <a:rPr lang="en-AU" sz="1700" dirty="0" smtClean="0"/>
              <a:t>.</a:t>
            </a:r>
          </a:p>
          <a:p>
            <a:r>
              <a:rPr lang="en-AU" sz="1700" dirty="0" smtClean="0"/>
              <a:t>Starring </a:t>
            </a:r>
            <a:r>
              <a:rPr lang="en-AU" sz="1700" i="1" dirty="0" smtClean="0"/>
              <a:t>Toshiro </a:t>
            </a:r>
            <a:r>
              <a:rPr lang="en-AU" sz="1700" i="1" dirty="0" err="1" smtClean="0"/>
              <a:t>Mifune</a:t>
            </a:r>
            <a:r>
              <a:rPr lang="en-AU" sz="1700" dirty="0" smtClean="0"/>
              <a:t>, who is best known </a:t>
            </a:r>
            <a:r>
              <a:rPr lang="en-AU" sz="1700" dirty="0" smtClean="0"/>
              <a:t>for </a:t>
            </a:r>
            <a:r>
              <a:rPr lang="en-AU" sz="1700" dirty="0" smtClean="0"/>
              <a:t>portraying </a:t>
            </a:r>
            <a:r>
              <a:rPr lang="en-AU" sz="1700" dirty="0" smtClean="0"/>
              <a:t>a </a:t>
            </a:r>
            <a:r>
              <a:rPr lang="en-AU" sz="1700" i="1" dirty="0" err="1" smtClean="0"/>
              <a:t>rōnin</a:t>
            </a:r>
            <a:r>
              <a:rPr lang="en-AU" sz="1700" dirty="0" smtClean="0"/>
              <a:t> </a:t>
            </a:r>
            <a:r>
              <a:rPr lang="en-AU" sz="1700" dirty="0" smtClean="0"/>
              <a:t>in many </a:t>
            </a:r>
            <a:r>
              <a:rPr lang="en-AU" sz="1700" i="1" dirty="0" err="1" smtClean="0"/>
              <a:t>jidai-geki</a:t>
            </a:r>
            <a:r>
              <a:rPr lang="en-AU" sz="1700" dirty="0" smtClean="0"/>
              <a:t> </a:t>
            </a:r>
            <a:r>
              <a:rPr lang="en-AU" sz="1700" dirty="0" smtClean="0"/>
              <a:t>movies. Widely known for his whole-body movements!</a:t>
            </a:r>
          </a:p>
          <a:p>
            <a:r>
              <a:rPr lang="en-AU" sz="1700" dirty="0" smtClean="0"/>
              <a:t>This movie depicts a remote village trapped in the middle of clashes between two rival gangs, whose members continually terrorised the innocent </a:t>
            </a:r>
            <a:r>
              <a:rPr lang="en-AU" sz="1700" dirty="0" err="1" smtClean="0"/>
              <a:t>townfolks</a:t>
            </a:r>
            <a:r>
              <a:rPr lang="en-AU" sz="1700" dirty="0" smtClean="0"/>
              <a:t>. Then came our mysterious hero!</a:t>
            </a:r>
          </a:p>
          <a:p>
            <a:r>
              <a:rPr lang="en-AU" sz="1700" dirty="0" smtClean="0"/>
              <a:t>Fight scenes here were quiet violent (at the time), and the Director deliberately depicted it this way to portray violence negatively – however had the opposite result of inspiring many other movies glorifying cool sword fights. Oh well.</a:t>
            </a:r>
          </a:p>
          <a:p>
            <a:r>
              <a:rPr lang="en-AU" sz="1700" dirty="0" smtClean="0"/>
              <a:t>This movie was later plagiarised (“remade”) by Director Sergio Leone, as </a:t>
            </a:r>
            <a:r>
              <a:rPr lang="en-AU" sz="1700" i="1" dirty="0" smtClean="0"/>
              <a:t>A Fistful of Dollars</a:t>
            </a:r>
            <a:r>
              <a:rPr lang="en-AU" sz="1700" dirty="0" smtClean="0"/>
              <a:t> (1964). (They got sued, and lost.)</a:t>
            </a:r>
          </a:p>
          <a:p>
            <a:r>
              <a:rPr lang="en-AU" sz="1700" dirty="0" smtClean="0"/>
              <a:t>Later on, Akira Kurosawa admitted that this movie was actually based on the film </a:t>
            </a:r>
            <a:r>
              <a:rPr lang="en-AU" sz="1700" i="1" dirty="0" smtClean="0"/>
              <a:t>The Glass Key</a:t>
            </a:r>
            <a:r>
              <a:rPr lang="en-AU" sz="1700" dirty="0" smtClean="0"/>
              <a:t> (1947), which itself is an adaptation of a 1931 novel.</a:t>
            </a:r>
            <a:endParaRPr lang="en-AU" sz="1700" dirty="0" smtClean="0"/>
          </a:p>
        </p:txBody>
      </p:sp>
      <p:pic>
        <p:nvPicPr>
          <p:cNvPr id="7" name="Picture 6"/>
          <p:cNvPicPr>
            <a:picLocks noChangeAspect="1"/>
          </p:cNvPicPr>
          <p:nvPr/>
        </p:nvPicPr>
        <p:blipFill>
          <a:blip r:embed="rId3"/>
          <a:stretch>
            <a:fillRect/>
          </a:stretch>
        </p:blipFill>
        <p:spPr>
          <a:xfrm>
            <a:off x="8469745" y="1461155"/>
            <a:ext cx="3250002" cy="4589958"/>
          </a:xfrm>
          <a:prstGeom prst="rect">
            <a:avLst/>
          </a:prstGeom>
        </p:spPr>
      </p:pic>
    </p:spTree>
    <p:extLst>
      <p:ext uri="{BB962C8B-B14F-4D97-AF65-F5344CB8AC3E}">
        <p14:creationId xmlns:p14="http://schemas.microsoft.com/office/powerpoint/2010/main" val="2184144925"/>
      </p:ext>
    </p:extLst>
  </p:cSld>
  <p:clrMapOvr>
    <a:masterClrMapping/>
  </p:clrMapOvr>
  <p:transition>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3600" dirty="0" smtClean="0"/>
              <a:t>3. </a:t>
            </a:r>
            <a:r>
              <a:rPr lang="en-AU" sz="3600" dirty="0" smtClean="0"/>
              <a:t>Let’s Watch: </a:t>
            </a:r>
            <a:r>
              <a:rPr lang="en-AU" sz="3600" i="1" dirty="0" err="1" smtClean="0"/>
              <a:t>Yojimbo</a:t>
            </a:r>
            <a:r>
              <a:rPr lang="en-AU" sz="3600" i="1" dirty="0" smtClean="0"/>
              <a:t> </a:t>
            </a:r>
            <a:r>
              <a:rPr lang="en-AU" sz="3600" dirty="0" smtClean="0"/>
              <a:t>(1961)</a:t>
            </a:r>
            <a:endParaRPr lang="en-AU" sz="3600" i="1" dirty="0"/>
          </a:p>
        </p:txBody>
      </p:sp>
      <p:sp>
        <p:nvSpPr>
          <p:cNvPr id="4" name="Content Placeholder 3"/>
          <p:cNvSpPr>
            <a:spLocks noGrp="1"/>
          </p:cNvSpPr>
          <p:nvPr>
            <p:ph idx="1"/>
          </p:nvPr>
        </p:nvSpPr>
        <p:spPr>
          <a:xfrm>
            <a:off x="434419" y="1461155"/>
            <a:ext cx="7538006" cy="4703974"/>
          </a:xfrm>
        </p:spPr>
        <p:txBody>
          <a:bodyPr>
            <a:normAutofit/>
          </a:bodyPr>
          <a:lstStyle/>
          <a:p>
            <a:r>
              <a:rPr lang="en-AU" sz="2000" dirty="0" smtClean="0"/>
              <a:t>Runtime: 1 hour </a:t>
            </a:r>
            <a:r>
              <a:rPr lang="en-AU" sz="2000" dirty="0" smtClean="0"/>
              <a:t>50 </a:t>
            </a:r>
            <a:r>
              <a:rPr lang="en-AU" sz="2000" dirty="0" smtClean="0"/>
              <a:t>minutes</a:t>
            </a:r>
          </a:p>
          <a:p>
            <a:r>
              <a:rPr lang="en-AU" sz="2000" dirty="0" smtClean="0"/>
              <a:t>Language: Japanese</a:t>
            </a:r>
            <a:r>
              <a:rPr lang="en-AU" sz="2000" dirty="0"/>
              <a:t> </a:t>
            </a:r>
            <a:r>
              <a:rPr lang="en-AU" sz="2000" dirty="0" smtClean="0"/>
              <a:t>with English </a:t>
            </a:r>
            <a:r>
              <a:rPr lang="en-AU" sz="2000" dirty="0" smtClean="0"/>
              <a:t>subtitles</a:t>
            </a:r>
            <a:endParaRPr lang="en-AU" sz="2000" dirty="0" smtClean="0"/>
          </a:p>
          <a:p>
            <a:pPr marL="0" indent="0">
              <a:buNone/>
            </a:pPr>
            <a:r>
              <a:rPr lang="en-AU" sz="2000" i="1" dirty="0" err="1" smtClean="0"/>
              <a:t>Yōjinbō</a:t>
            </a:r>
            <a:r>
              <a:rPr lang="en-AU" sz="2000" i="1" dirty="0" smtClean="0"/>
              <a:t> </a:t>
            </a:r>
            <a:r>
              <a:rPr lang="ja-JP" altLang="en-US" sz="2000" dirty="0" smtClean="0">
                <a:latin typeface="Adobe Kaiti Std R" panose="02020400000000000000" pitchFamily="18" charset="-128"/>
                <a:ea typeface="Adobe Kaiti Std R" panose="02020400000000000000" pitchFamily="18" charset="-128"/>
              </a:rPr>
              <a:t>用</a:t>
            </a:r>
            <a:r>
              <a:rPr lang="ja-JP" altLang="en-US" sz="2000" dirty="0">
                <a:latin typeface="Adobe Kaiti Std R" panose="02020400000000000000" pitchFamily="18" charset="-128"/>
                <a:ea typeface="Adobe Kaiti Std R" panose="02020400000000000000" pitchFamily="18" charset="-128"/>
              </a:rPr>
              <a:t>心</a:t>
            </a:r>
            <a:r>
              <a:rPr lang="ja-JP" altLang="en-US" sz="2000" dirty="0" smtClean="0">
                <a:latin typeface="Adobe Kaiti Std R" panose="02020400000000000000" pitchFamily="18" charset="-128"/>
                <a:ea typeface="Adobe Kaiti Std R" panose="02020400000000000000" pitchFamily="18" charset="-128"/>
              </a:rPr>
              <a:t>棒 </a:t>
            </a:r>
            <a:r>
              <a:rPr lang="en-AU" sz="2000" dirty="0" smtClean="0"/>
              <a:t>means “bodyguard”.</a:t>
            </a:r>
            <a:endParaRPr lang="en-AU" sz="2000" dirty="0"/>
          </a:p>
          <a:p>
            <a:pPr marL="0" indent="0">
              <a:buNone/>
            </a:pPr>
            <a:r>
              <a:rPr lang="en-AU" sz="2000" dirty="0" smtClean="0"/>
              <a:t>The movie was set in 1860, in the final years of the </a:t>
            </a:r>
            <a:r>
              <a:rPr lang="en-AU" sz="2000" i="1" dirty="0" smtClean="0"/>
              <a:t>Edo</a:t>
            </a:r>
            <a:r>
              <a:rPr lang="en-AU" sz="2000" dirty="0" smtClean="0"/>
              <a:t> period (relatively peaceful ~300 years). Japan was under the rule of the </a:t>
            </a:r>
            <a:r>
              <a:rPr lang="en-AU" sz="2000" i="1" dirty="0" smtClean="0"/>
              <a:t>Tokugawa</a:t>
            </a:r>
            <a:r>
              <a:rPr lang="en-AU" sz="2000" dirty="0" smtClean="0"/>
              <a:t> </a:t>
            </a:r>
            <a:r>
              <a:rPr lang="en-AU" sz="2000" dirty="0" err="1" smtClean="0"/>
              <a:t>shogunate</a:t>
            </a:r>
            <a:r>
              <a:rPr lang="en-AU" sz="2000" dirty="0" smtClean="0"/>
              <a:t>, </a:t>
            </a:r>
            <a:r>
              <a:rPr lang="en-AU" sz="2000" dirty="0" smtClean="0"/>
              <a:t>of which political system </a:t>
            </a:r>
            <a:r>
              <a:rPr lang="en-AU" sz="2000" dirty="0" smtClean="0"/>
              <a:t>delegated the </a:t>
            </a:r>
            <a:r>
              <a:rPr lang="en-AU" sz="2000" i="1" dirty="0" err="1" smtClean="0"/>
              <a:t>daimyō</a:t>
            </a:r>
            <a:r>
              <a:rPr lang="en-AU" sz="2000" dirty="0" smtClean="0"/>
              <a:t> (ruler) of each </a:t>
            </a:r>
            <a:r>
              <a:rPr lang="en-AU" sz="2000" i="1" dirty="0" err="1" smtClean="0"/>
              <a:t>han</a:t>
            </a:r>
            <a:r>
              <a:rPr lang="en-AU" sz="2000" dirty="0" smtClean="0"/>
              <a:t> (domain) to autonomously manage their own regions, including law and taxation.</a:t>
            </a:r>
          </a:p>
          <a:p>
            <a:pPr marL="0" indent="0">
              <a:buNone/>
            </a:pPr>
            <a:r>
              <a:rPr lang="en-AU" sz="2000" dirty="0" smtClean="0"/>
              <a:t>As a result, lower caste peasants suffered from a systemic oppression by anyone with power – through military strength, bureaucratic position, or simply by the sword.</a:t>
            </a:r>
          </a:p>
          <a:p>
            <a:pPr marL="0" indent="0">
              <a:buNone/>
            </a:pPr>
            <a:r>
              <a:rPr lang="en-AU" sz="2000" dirty="0" smtClean="0"/>
              <a:t>Be on the look out for (what is now) common movie tropes!</a:t>
            </a:r>
          </a:p>
        </p:txBody>
      </p:sp>
      <p:pic>
        <p:nvPicPr>
          <p:cNvPr id="7" name="Picture 6"/>
          <p:cNvPicPr>
            <a:picLocks noChangeAspect="1"/>
          </p:cNvPicPr>
          <p:nvPr/>
        </p:nvPicPr>
        <p:blipFill>
          <a:blip r:embed="rId3"/>
          <a:stretch>
            <a:fillRect/>
          </a:stretch>
        </p:blipFill>
        <p:spPr>
          <a:xfrm>
            <a:off x="8469745" y="1461155"/>
            <a:ext cx="3250002" cy="4589958"/>
          </a:xfrm>
          <a:prstGeom prst="rect">
            <a:avLst/>
          </a:prstGeom>
        </p:spPr>
      </p:pic>
    </p:spTree>
    <p:extLst>
      <p:ext uri="{BB962C8B-B14F-4D97-AF65-F5344CB8AC3E}">
        <p14:creationId xmlns:p14="http://schemas.microsoft.com/office/powerpoint/2010/main" val="4206916547"/>
      </p:ext>
    </p:extLst>
  </p:cSld>
  <p:clrMapOvr>
    <a:masterClrMapping/>
  </p:clrMapOvr>
  <p:transition>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3600" dirty="0"/>
              <a:t>3. Let’s Watch: </a:t>
            </a:r>
            <a:r>
              <a:rPr lang="en-AU" sz="3600" i="1" dirty="0" err="1"/>
              <a:t>Yojimbo</a:t>
            </a:r>
            <a:r>
              <a:rPr lang="en-AU" sz="3600" i="1" dirty="0"/>
              <a:t> </a:t>
            </a:r>
            <a:r>
              <a:rPr lang="en-AU" sz="3600" dirty="0"/>
              <a:t>(1961)</a:t>
            </a:r>
            <a:endParaRPr lang="en-AU" sz="3600" i="1" dirty="0"/>
          </a:p>
        </p:txBody>
      </p:sp>
      <p:sp>
        <p:nvSpPr>
          <p:cNvPr id="4" name="Content Placeholder 3"/>
          <p:cNvSpPr>
            <a:spLocks noGrp="1"/>
          </p:cNvSpPr>
          <p:nvPr>
            <p:ph idx="1"/>
          </p:nvPr>
        </p:nvSpPr>
        <p:spPr>
          <a:xfrm>
            <a:off x="358219" y="1461155"/>
            <a:ext cx="7118906" cy="4703974"/>
          </a:xfrm>
        </p:spPr>
        <p:txBody>
          <a:bodyPr>
            <a:normAutofit/>
          </a:bodyPr>
          <a:lstStyle/>
          <a:p>
            <a:pPr marL="0" indent="0">
              <a:buNone/>
            </a:pPr>
            <a:r>
              <a:rPr lang="en-AU" sz="3600" dirty="0" smtClean="0"/>
              <a:t>Questions / comments?</a:t>
            </a:r>
          </a:p>
          <a:p>
            <a:pPr marL="0" indent="0" algn="ctr">
              <a:buNone/>
            </a:pPr>
            <a:endParaRPr lang="en-AU" sz="3600" dirty="0" smtClean="0"/>
          </a:p>
          <a:p>
            <a:pPr marL="0" indent="0" algn="ctr">
              <a:buNone/>
            </a:pPr>
            <a:endParaRPr lang="en-AU" sz="3600" dirty="0" smtClean="0"/>
          </a:p>
          <a:p>
            <a:pPr marL="0" indent="0" algn="ctr">
              <a:buNone/>
            </a:pPr>
            <a:r>
              <a:rPr lang="en-AU" sz="3600" dirty="0" smtClean="0"/>
              <a:t>Enjoy!</a:t>
            </a:r>
          </a:p>
        </p:txBody>
      </p:sp>
      <p:pic>
        <p:nvPicPr>
          <p:cNvPr id="6" name="Picture 5"/>
          <p:cNvPicPr>
            <a:picLocks noChangeAspect="1"/>
          </p:cNvPicPr>
          <p:nvPr/>
        </p:nvPicPr>
        <p:blipFill>
          <a:blip r:embed="rId3"/>
          <a:stretch>
            <a:fillRect/>
          </a:stretch>
        </p:blipFill>
        <p:spPr>
          <a:xfrm>
            <a:off x="8469745" y="1461155"/>
            <a:ext cx="3250002" cy="4589958"/>
          </a:xfrm>
          <a:prstGeom prst="rect">
            <a:avLst/>
          </a:prstGeom>
        </p:spPr>
      </p:pic>
    </p:spTree>
    <p:extLst>
      <p:ext uri="{BB962C8B-B14F-4D97-AF65-F5344CB8AC3E}">
        <p14:creationId xmlns:p14="http://schemas.microsoft.com/office/powerpoint/2010/main" val="1634143523"/>
      </p:ext>
    </p:extLst>
  </p:cSld>
  <p:clrMapOvr>
    <a:masterClrMapping/>
  </p:clrMapOvr>
  <p:transition>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Agenda</a:t>
            </a:r>
            <a:endParaRPr lang="en-AU" dirty="0"/>
          </a:p>
        </p:txBody>
      </p:sp>
      <p:sp>
        <p:nvSpPr>
          <p:cNvPr id="3" name="Content Placeholder 2"/>
          <p:cNvSpPr>
            <a:spLocks noGrp="1"/>
          </p:cNvSpPr>
          <p:nvPr>
            <p:ph idx="1"/>
          </p:nvPr>
        </p:nvSpPr>
        <p:spPr/>
        <p:txBody>
          <a:bodyPr>
            <a:normAutofit/>
          </a:bodyPr>
          <a:lstStyle/>
          <a:p>
            <a:pPr marL="514350" indent="-514350">
              <a:lnSpc>
                <a:spcPct val="100000"/>
              </a:lnSpc>
              <a:spcAft>
                <a:spcPts val="1000"/>
              </a:spcAft>
              <a:buFont typeface="+mj-lt"/>
              <a:buAutoNum type="arabicPeriod"/>
            </a:pPr>
            <a:r>
              <a:rPr lang="en-AU" dirty="0" smtClean="0"/>
              <a:t>The Romanticisation of the </a:t>
            </a:r>
            <a:r>
              <a:rPr lang="en-AU" i="1" dirty="0" err="1" smtClean="0"/>
              <a:t>Bushidō</a:t>
            </a:r>
            <a:endParaRPr lang="en-AU" i="1" dirty="0" smtClean="0"/>
          </a:p>
          <a:p>
            <a:pPr marL="514350" indent="-514350">
              <a:lnSpc>
                <a:spcPct val="100000"/>
              </a:lnSpc>
              <a:spcAft>
                <a:spcPts val="1000"/>
              </a:spcAft>
              <a:buFont typeface="+mj-lt"/>
              <a:buAutoNum type="arabicPeriod"/>
            </a:pPr>
            <a:r>
              <a:rPr lang="en-AU" dirty="0" smtClean="0"/>
              <a:t>Influence of the </a:t>
            </a:r>
            <a:r>
              <a:rPr lang="en-AU" dirty="0" err="1" smtClean="0"/>
              <a:t>Bushidō</a:t>
            </a:r>
            <a:r>
              <a:rPr lang="en-AU" dirty="0" smtClean="0"/>
              <a:t>… (or at least, the cool parts of it)</a:t>
            </a:r>
            <a:endParaRPr lang="en-AU" i="1" dirty="0" smtClean="0"/>
          </a:p>
          <a:p>
            <a:pPr marL="514350" indent="-514350">
              <a:lnSpc>
                <a:spcPct val="100000"/>
              </a:lnSpc>
              <a:spcAft>
                <a:spcPts val="1000"/>
              </a:spcAft>
              <a:buFont typeface="+mj-lt"/>
              <a:buAutoNum type="arabicPeriod"/>
            </a:pPr>
            <a:r>
              <a:rPr lang="en-AU" dirty="0" smtClean="0"/>
              <a:t>Let’s </a:t>
            </a:r>
            <a:r>
              <a:rPr lang="en-AU" dirty="0" smtClean="0"/>
              <a:t>Watch: </a:t>
            </a:r>
            <a:r>
              <a:rPr lang="en-AU" i="1" dirty="0" err="1" smtClean="0"/>
              <a:t>Yojimbo</a:t>
            </a:r>
            <a:r>
              <a:rPr lang="en-AU" dirty="0" smtClean="0"/>
              <a:t> </a:t>
            </a:r>
            <a:r>
              <a:rPr lang="en-AU" dirty="0" smtClean="0"/>
              <a:t>(</a:t>
            </a:r>
            <a:r>
              <a:rPr lang="en-AU" dirty="0" smtClean="0"/>
              <a:t>1961)!</a:t>
            </a:r>
            <a:endParaRPr lang="en-AU" dirty="0" smtClean="0"/>
          </a:p>
        </p:txBody>
      </p:sp>
    </p:spTree>
    <p:extLst>
      <p:ext uri="{BB962C8B-B14F-4D97-AF65-F5344CB8AC3E}">
        <p14:creationId xmlns:p14="http://schemas.microsoft.com/office/powerpoint/2010/main" val="3610899607"/>
      </p:ext>
    </p:extLst>
  </p:cSld>
  <p:clrMapOvr>
    <a:masterClrMapping/>
  </p:clrMapOvr>
  <p:transition>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pPr marL="0" indent="0">
              <a:buNone/>
            </a:pPr>
            <a:r>
              <a:rPr lang="en-AU" dirty="0" smtClean="0"/>
              <a:t>1. The Romanticisation of the </a:t>
            </a:r>
            <a:r>
              <a:rPr lang="en-AU" i="1" dirty="0" err="1" smtClean="0"/>
              <a:t>Bushidō</a:t>
            </a:r>
            <a:endParaRPr lang="en-AU" i="1" dirty="0"/>
          </a:p>
        </p:txBody>
      </p:sp>
    </p:spTree>
    <p:extLst>
      <p:ext uri="{BB962C8B-B14F-4D97-AF65-F5344CB8AC3E}">
        <p14:creationId xmlns:p14="http://schemas.microsoft.com/office/powerpoint/2010/main" val="1801410070"/>
      </p:ext>
    </p:extLst>
  </p:cSld>
  <p:clrMapOvr>
    <a:masterClrMapping/>
  </p:clrMapOvr>
  <p:transition>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3600" dirty="0" smtClean="0"/>
              <a:t>1. The Romanticisation of the </a:t>
            </a:r>
            <a:r>
              <a:rPr lang="en-AU" sz="3600" i="1" dirty="0" err="1" smtClean="0"/>
              <a:t>Bushidō</a:t>
            </a:r>
            <a:endParaRPr lang="en-AU" sz="3600" i="1" dirty="0"/>
          </a:p>
        </p:txBody>
      </p:sp>
      <p:sp>
        <p:nvSpPr>
          <p:cNvPr id="4" name="Content Placeholder 3"/>
          <p:cNvSpPr>
            <a:spLocks noGrp="1"/>
          </p:cNvSpPr>
          <p:nvPr>
            <p:ph idx="1"/>
          </p:nvPr>
        </p:nvSpPr>
        <p:spPr>
          <a:xfrm>
            <a:off x="2727599" y="4715710"/>
            <a:ext cx="6223557" cy="1177493"/>
          </a:xfrm>
        </p:spPr>
        <p:txBody>
          <a:bodyPr>
            <a:normAutofit lnSpcReduction="10000"/>
          </a:bodyPr>
          <a:lstStyle/>
          <a:p>
            <a:pPr marL="0" indent="0" algn="ctr">
              <a:buNone/>
            </a:pPr>
            <a:r>
              <a:rPr lang="en-AU" sz="3200" dirty="0" smtClean="0"/>
              <a:t>What does </a:t>
            </a:r>
            <a:r>
              <a:rPr lang="en-AU" sz="3200" dirty="0" smtClean="0"/>
              <a:t>“</a:t>
            </a:r>
            <a:r>
              <a:rPr lang="en-AU" sz="3200" i="1" dirty="0" smtClean="0"/>
              <a:t>bushido</a:t>
            </a:r>
            <a:r>
              <a:rPr lang="en-AU" sz="3200" dirty="0" smtClean="0"/>
              <a:t>” mean</a:t>
            </a:r>
            <a:r>
              <a:rPr lang="en-AU" sz="3200" dirty="0" smtClean="0"/>
              <a:t>?</a:t>
            </a:r>
          </a:p>
          <a:p>
            <a:pPr marL="0" indent="0" algn="ctr">
              <a:buNone/>
            </a:pPr>
            <a:r>
              <a:rPr lang="en-AU" sz="3200" dirty="0" smtClean="0"/>
              <a:t>“</a:t>
            </a:r>
            <a:r>
              <a:rPr lang="en-AU" sz="3200" i="1" dirty="0" smtClean="0"/>
              <a:t>The Way of the Warrior</a:t>
            </a:r>
            <a:r>
              <a:rPr lang="en-AU" sz="3200" dirty="0" smtClean="0"/>
              <a:t>”?</a:t>
            </a:r>
            <a:endParaRPr lang="en-AU" sz="3200" dirty="0"/>
          </a:p>
        </p:txBody>
      </p:sp>
      <p:sp>
        <p:nvSpPr>
          <p:cNvPr id="2" name="Rectangle 1"/>
          <p:cNvSpPr/>
          <p:nvPr/>
        </p:nvSpPr>
        <p:spPr>
          <a:xfrm>
            <a:off x="524472" y="1607782"/>
            <a:ext cx="10993273" cy="3154710"/>
          </a:xfrm>
          <a:prstGeom prst="rect">
            <a:avLst/>
          </a:prstGeom>
        </p:spPr>
        <p:txBody>
          <a:bodyPr wrap="square">
            <a:spAutoFit/>
          </a:bodyPr>
          <a:lstStyle/>
          <a:p>
            <a:pPr algn="ctr"/>
            <a:r>
              <a:rPr lang="en-AU" sz="19900" dirty="0" err="1" smtClean="0">
                <a:latin typeface="Adobe Kaiti Std R" panose="02020400000000000000" pitchFamily="18" charset="-128"/>
                <a:ea typeface="Adobe Kaiti Std R" panose="02020400000000000000" pitchFamily="18" charset="-128"/>
              </a:rPr>
              <a:t>武士道</a:t>
            </a:r>
            <a:endParaRPr lang="en-AU" sz="19900" dirty="0">
              <a:latin typeface="Adobe Kaiti Std R" panose="02020400000000000000" pitchFamily="18" charset="-128"/>
              <a:ea typeface="Adobe Kaiti Std R" panose="02020400000000000000" pitchFamily="18" charset="-128"/>
            </a:endParaRPr>
          </a:p>
        </p:txBody>
      </p:sp>
    </p:spTree>
    <p:extLst>
      <p:ext uri="{BB962C8B-B14F-4D97-AF65-F5344CB8AC3E}">
        <p14:creationId xmlns:p14="http://schemas.microsoft.com/office/powerpoint/2010/main" val="3310354447"/>
      </p:ext>
    </p:extLst>
  </p:cSld>
  <p:clrMapOvr>
    <a:masterClrMapping/>
  </p:clrMapOvr>
  <p:transition>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3600" dirty="0" smtClean="0"/>
              <a:t>1. The Romanticisation of the </a:t>
            </a:r>
            <a:r>
              <a:rPr lang="en-AU" sz="3600" i="1" dirty="0" err="1"/>
              <a:t>Bushidō</a:t>
            </a:r>
            <a:endParaRPr lang="en-AU" sz="3600" i="1" dirty="0"/>
          </a:p>
        </p:txBody>
      </p:sp>
      <p:sp>
        <p:nvSpPr>
          <p:cNvPr id="4" name="Content Placeholder 3"/>
          <p:cNvSpPr>
            <a:spLocks noGrp="1"/>
          </p:cNvSpPr>
          <p:nvPr>
            <p:ph idx="1"/>
          </p:nvPr>
        </p:nvSpPr>
        <p:spPr>
          <a:xfrm>
            <a:off x="5932313" y="5261790"/>
            <a:ext cx="3236539" cy="1022404"/>
          </a:xfrm>
        </p:spPr>
        <p:txBody>
          <a:bodyPr>
            <a:normAutofit/>
          </a:bodyPr>
          <a:lstStyle/>
          <a:p>
            <a:pPr marL="0" indent="0" algn="ctr">
              <a:buNone/>
            </a:pPr>
            <a:r>
              <a:rPr lang="en-AU" sz="2400" dirty="0" smtClean="0"/>
              <a:t>two blades crossing </a:t>
            </a:r>
            <a:br>
              <a:rPr lang="en-AU" sz="2400" dirty="0" smtClean="0"/>
            </a:br>
            <a:r>
              <a:rPr lang="en-AU" sz="2400" dirty="0" smtClean="0"/>
              <a:t>(e.g. spears)</a:t>
            </a:r>
            <a:endParaRPr lang="en-AU" sz="2400" dirty="0"/>
          </a:p>
        </p:txBody>
      </p:sp>
      <p:sp>
        <p:nvSpPr>
          <p:cNvPr id="2" name="Rectangle 1"/>
          <p:cNvSpPr/>
          <p:nvPr/>
        </p:nvSpPr>
        <p:spPr>
          <a:xfrm>
            <a:off x="6842697" y="3827458"/>
            <a:ext cx="1415772" cy="1569660"/>
          </a:xfrm>
          <a:prstGeom prst="rect">
            <a:avLst/>
          </a:prstGeom>
        </p:spPr>
        <p:txBody>
          <a:bodyPr wrap="none">
            <a:spAutoFit/>
          </a:bodyPr>
          <a:lstStyle/>
          <a:p>
            <a:pPr algn="ctr"/>
            <a:r>
              <a:rPr lang="ja-JP" altLang="en-US" sz="9600" dirty="0" smtClean="0">
                <a:latin typeface="Adobe Kaiti Std R" panose="02020400000000000000" pitchFamily="18" charset="-128"/>
                <a:ea typeface="Adobe Kaiti Std R" panose="02020400000000000000" pitchFamily="18" charset="-128"/>
              </a:rPr>
              <a:t>戈</a:t>
            </a:r>
            <a:endParaRPr lang="en-AU" sz="9600" dirty="0">
              <a:latin typeface="Adobe Kaiti Std R" panose="02020400000000000000" pitchFamily="18" charset="-128"/>
              <a:ea typeface="Adobe Kaiti Std R" panose="02020400000000000000" pitchFamily="18" charset="-128"/>
            </a:endParaRPr>
          </a:p>
        </p:txBody>
      </p:sp>
      <p:sp>
        <p:nvSpPr>
          <p:cNvPr id="6" name="Rectangle 5"/>
          <p:cNvSpPr/>
          <p:nvPr/>
        </p:nvSpPr>
        <p:spPr>
          <a:xfrm>
            <a:off x="546301" y="1293801"/>
            <a:ext cx="1758815" cy="2646878"/>
          </a:xfrm>
          <a:prstGeom prst="rect">
            <a:avLst/>
          </a:prstGeom>
        </p:spPr>
        <p:txBody>
          <a:bodyPr wrap="square">
            <a:spAutoFit/>
          </a:bodyPr>
          <a:lstStyle/>
          <a:p>
            <a:pPr algn="ctr"/>
            <a:r>
              <a:rPr lang="en-AU" sz="16600" dirty="0" smtClean="0">
                <a:latin typeface="Adobe Kaiti Std R" panose="02020400000000000000" pitchFamily="18" charset="-128"/>
                <a:ea typeface="Adobe Kaiti Std R" panose="02020400000000000000" pitchFamily="18" charset="-128"/>
              </a:rPr>
              <a:t>武</a:t>
            </a:r>
            <a:endParaRPr lang="en-AU" sz="16600" dirty="0">
              <a:latin typeface="Adobe Kaiti Std R" panose="02020400000000000000" pitchFamily="18" charset="-128"/>
              <a:ea typeface="Adobe Kaiti Std R" panose="02020400000000000000" pitchFamily="18" charset="-128"/>
            </a:endParaRPr>
          </a:p>
        </p:txBody>
      </p:sp>
      <p:sp>
        <p:nvSpPr>
          <p:cNvPr id="8" name="Content Placeholder 3"/>
          <p:cNvSpPr txBox="1">
            <a:spLocks/>
          </p:cNvSpPr>
          <p:nvPr/>
        </p:nvSpPr>
        <p:spPr>
          <a:xfrm>
            <a:off x="9697265" y="5211774"/>
            <a:ext cx="1594412" cy="60779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2400" dirty="0" smtClean="0"/>
              <a:t>stop</a:t>
            </a:r>
            <a:endParaRPr lang="en-AU" sz="2400" dirty="0"/>
          </a:p>
        </p:txBody>
      </p:sp>
      <p:sp>
        <p:nvSpPr>
          <p:cNvPr id="9" name="Content Placeholder 3"/>
          <p:cNvSpPr txBox="1">
            <a:spLocks/>
          </p:cNvSpPr>
          <p:nvPr/>
        </p:nvSpPr>
        <p:spPr>
          <a:xfrm>
            <a:off x="2815745" y="1651219"/>
            <a:ext cx="9003089" cy="191217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i="1" dirty="0" smtClean="0"/>
              <a:t>martial</a:t>
            </a:r>
          </a:p>
          <a:p>
            <a:pPr marL="0" indent="0">
              <a:buFont typeface="Arial" panose="020B0604020202020204" pitchFamily="34" charset="0"/>
              <a:buNone/>
            </a:pPr>
            <a:r>
              <a:rPr lang="en-AU" sz="2100" b="1" dirty="0" smtClean="0"/>
              <a:t>English definition</a:t>
            </a:r>
            <a:r>
              <a:rPr lang="en-AU" sz="2100" dirty="0" smtClean="0"/>
              <a:t>: relating to fighting or war</a:t>
            </a:r>
          </a:p>
          <a:p>
            <a:pPr marL="0" indent="0">
              <a:buFont typeface="Arial" panose="020B0604020202020204" pitchFamily="34" charset="0"/>
              <a:buNone/>
            </a:pPr>
            <a:r>
              <a:rPr lang="en-AU" sz="2100" dirty="0" smtClean="0"/>
              <a:t>From the Latin </a:t>
            </a:r>
            <a:r>
              <a:rPr lang="en-AU" sz="2100" i="1" dirty="0" err="1" smtClean="0"/>
              <a:t>martialis</a:t>
            </a:r>
            <a:r>
              <a:rPr lang="en-AU" sz="2100" dirty="0" smtClean="0"/>
              <a:t>: of or pertaining to </a:t>
            </a:r>
            <a:r>
              <a:rPr lang="en-AU" sz="2100" i="1" dirty="0" smtClean="0"/>
              <a:t>Mars</a:t>
            </a:r>
            <a:r>
              <a:rPr lang="en-AU" sz="2100" dirty="0" smtClean="0"/>
              <a:t>, the Roman God of </a:t>
            </a:r>
            <a:r>
              <a:rPr lang="en-AU" sz="2100" dirty="0" smtClean="0"/>
              <a:t>War.</a:t>
            </a:r>
          </a:p>
          <a:p>
            <a:pPr marL="0" indent="0">
              <a:buFont typeface="Arial" panose="020B0604020202020204" pitchFamily="34" charset="0"/>
              <a:buNone/>
            </a:pPr>
            <a:r>
              <a:rPr lang="en-AU" sz="2100" dirty="0" smtClean="0"/>
              <a:t>In Japanese, originally meant “to stop the fight”.</a:t>
            </a:r>
            <a:endParaRPr lang="en-AU" sz="2100" dirty="0"/>
          </a:p>
        </p:txBody>
      </p:sp>
      <p:sp>
        <p:nvSpPr>
          <p:cNvPr id="10" name="Rectangle 9"/>
          <p:cNvSpPr/>
          <p:nvPr/>
        </p:nvSpPr>
        <p:spPr>
          <a:xfrm>
            <a:off x="8632894" y="3643016"/>
            <a:ext cx="835485" cy="1569660"/>
          </a:xfrm>
          <a:prstGeom prst="rect">
            <a:avLst/>
          </a:prstGeom>
        </p:spPr>
        <p:txBody>
          <a:bodyPr wrap="none">
            <a:spAutoFit/>
          </a:bodyPr>
          <a:lstStyle/>
          <a:p>
            <a:pPr algn="ctr"/>
            <a:r>
              <a:rPr lang="en-AU" altLang="ja-JP" sz="9600" dirty="0" smtClean="0">
                <a:latin typeface="Adobe Kaiti Std R" panose="02020400000000000000" pitchFamily="18" charset="-128"/>
                <a:ea typeface="Adobe Kaiti Std R" panose="02020400000000000000" pitchFamily="18" charset="-128"/>
              </a:rPr>
              <a:t>+</a:t>
            </a:r>
            <a:endParaRPr lang="en-AU" sz="9600" dirty="0">
              <a:latin typeface="Adobe Kaiti Std R" panose="02020400000000000000" pitchFamily="18" charset="-128"/>
              <a:ea typeface="Adobe Kaiti Std R" panose="02020400000000000000" pitchFamily="18" charset="-128"/>
            </a:endParaRPr>
          </a:p>
        </p:txBody>
      </p:sp>
      <p:sp>
        <p:nvSpPr>
          <p:cNvPr id="11" name="Rectangle 10"/>
          <p:cNvSpPr/>
          <p:nvPr/>
        </p:nvSpPr>
        <p:spPr>
          <a:xfrm>
            <a:off x="9786585" y="3789047"/>
            <a:ext cx="1415772" cy="1569660"/>
          </a:xfrm>
          <a:prstGeom prst="rect">
            <a:avLst/>
          </a:prstGeom>
        </p:spPr>
        <p:txBody>
          <a:bodyPr wrap="none">
            <a:spAutoFit/>
          </a:bodyPr>
          <a:lstStyle/>
          <a:p>
            <a:pPr algn="ctr"/>
            <a:r>
              <a:rPr lang="ja-JP" altLang="en-US" sz="9600" dirty="0" smtClean="0">
                <a:latin typeface="Adobe Kaiti Std R" panose="02020400000000000000" pitchFamily="18" charset="-128"/>
                <a:ea typeface="Adobe Kaiti Std R" panose="02020400000000000000" pitchFamily="18" charset="-128"/>
              </a:rPr>
              <a:t>止</a:t>
            </a:r>
            <a:endParaRPr lang="en-AU" sz="9600" dirty="0">
              <a:latin typeface="Adobe Kaiti Std R" panose="02020400000000000000" pitchFamily="18" charset="-128"/>
              <a:ea typeface="Adobe Kaiti Std R" panose="02020400000000000000" pitchFamily="18" charset="-128"/>
            </a:endParaRPr>
          </a:p>
        </p:txBody>
      </p:sp>
      <p:sp>
        <p:nvSpPr>
          <p:cNvPr id="12" name="Content Placeholder 3"/>
          <p:cNvSpPr txBox="1">
            <a:spLocks/>
          </p:cNvSpPr>
          <p:nvPr/>
        </p:nvSpPr>
        <p:spPr>
          <a:xfrm>
            <a:off x="1093876" y="3660314"/>
            <a:ext cx="663663" cy="57490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i="1" dirty="0" err="1" smtClean="0"/>
              <a:t>bu</a:t>
            </a:r>
            <a:endParaRPr lang="en-AU" sz="2000" dirty="0"/>
          </a:p>
        </p:txBody>
      </p:sp>
      <p:pic>
        <p:nvPicPr>
          <p:cNvPr id="5" name="Picture 4"/>
          <p:cNvPicPr>
            <a:picLocks noChangeAspect="1"/>
          </p:cNvPicPr>
          <p:nvPr/>
        </p:nvPicPr>
        <p:blipFill>
          <a:blip r:embed="rId3"/>
          <a:stretch>
            <a:fillRect/>
          </a:stretch>
        </p:blipFill>
        <p:spPr>
          <a:xfrm>
            <a:off x="2135524" y="3934601"/>
            <a:ext cx="3613274" cy="2163910"/>
          </a:xfrm>
          <a:prstGeom prst="rect">
            <a:avLst/>
          </a:prstGeom>
        </p:spPr>
      </p:pic>
    </p:spTree>
    <p:extLst>
      <p:ext uri="{BB962C8B-B14F-4D97-AF65-F5344CB8AC3E}">
        <p14:creationId xmlns:p14="http://schemas.microsoft.com/office/powerpoint/2010/main" val="4045553981"/>
      </p:ext>
    </p:extLst>
  </p:cSld>
  <p:clrMapOvr>
    <a:masterClrMapping/>
  </p:clrMapOvr>
  <p:transition>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3600" dirty="0" smtClean="0"/>
              <a:t>1. The Romanticisation of the </a:t>
            </a:r>
            <a:r>
              <a:rPr lang="en-AU" sz="3600" i="1" dirty="0" err="1"/>
              <a:t>Bushidō</a:t>
            </a:r>
            <a:endParaRPr lang="en-AU" sz="3600" i="1" dirty="0"/>
          </a:p>
        </p:txBody>
      </p:sp>
      <p:sp>
        <p:nvSpPr>
          <p:cNvPr id="6" name="Rectangle 5"/>
          <p:cNvSpPr/>
          <p:nvPr/>
        </p:nvSpPr>
        <p:spPr>
          <a:xfrm>
            <a:off x="546301" y="1293801"/>
            <a:ext cx="1758815" cy="2646878"/>
          </a:xfrm>
          <a:prstGeom prst="rect">
            <a:avLst/>
          </a:prstGeom>
        </p:spPr>
        <p:txBody>
          <a:bodyPr wrap="square">
            <a:spAutoFit/>
          </a:bodyPr>
          <a:lstStyle/>
          <a:p>
            <a:pPr algn="ctr"/>
            <a:r>
              <a:rPr lang="en-AU" sz="16600" dirty="0">
                <a:latin typeface="Adobe Kaiti Std R" panose="02020400000000000000" pitchFamily="18" charset="-128"/>
                <a:ea typeface="Adobe Kaiti Std R" panose="02020400000000000000" pitchFamily="18" charset="-128"/>
              </a:rPr>
              <a:t>士</a:t>
            </a:r>
          </a:p>
        </p:txBody>
      </p:sp>
      <p:sp>
        <p:nvSpPr>
          <p:cNvPr id="9" name="Content Placeholder 3"/>
          <p:cNvSpPr txBox="1">
            <a:spLocks/>
          </p:cNvSpPr>
          <p:nvPr/>
        </p:nvSpPr>
        <p:spPr>
          <a:xfrm>
            <a:off x="2815744" y="1651219"/>
            <a:ext cx="8775891" cy="191217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i="1" dirty="0" smtClean="0"/>
              <a:t>warrior</a:t>
            </a:r>
          </a:p>
          <a:p>
            <a:pPr marL="0" indent="0">
              <a:buFont typeface="Arial" panose="020B0604020202020204" pitchFamily="34" charset="0"/>
              <a:buNone/>
            </a:pPr>
            <a:r>
              <a:rPr lang="en-AU" sz="2100" b="1" dirty="0" smtClean="0"/>
              <a:t>English definition</a:t>
            </a:r>
            <a:r>
              <a:rPr lang="en-AU" sz="2100" dirty="0" smtClean="0"/>
              <a:t>: a brave or experienced soldier or fighter</a:t>
            </a:r>
          </a:p>
          <a:p>
            <a:pPr marL="0" indent="0">
              <a:buFont typeface="Arial" panose="020B0604020202020204" pitchFamily="34" charset="0"/>
              <a:buNone/>
            </a:pPr>
            <a:r>
              <a:rPr lang="en-AU" sz="2100" dirty="0" smtClean="0"/>
              <a:t>In Japanese / Chinese, colloquially used in conjunction with another </a:t>
            </a:r>
            <a:r>
              <a:rPr lang="en-AU" sz="2100" i="1" dirty="0" smtClean="0"/>
              <a:t>kanji</a:t>
            </a:r>
            <a:r>
              <a:rPr lang="en-AU" sz="2100" dirty="0" smtClean="0"/>
              <a:t> / word, referring to a person with a certain qualification.</a:t>
            </a:r>
          </a:p>
        </p:txBody>
      </p:sp>
      <p:sp>
        <p:nvSpPr>
          <p:cNvPr id="12" name="Content Placeholder 3"/>
          <p:cNvSpPr txBox="1">
            <a:spLocks/>
          </p:cNvSpPr>
          <p:nvPr/>
        </p:nvSpPr>
        <p:spPr>
          <a:xfrm>
            <a:off x="1093876" y="3660314"/>
            <a:ext cx="663663" cy="57490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i="1" dirty="0" err="1" smtClean="0"/>
              <a:t>shi</a:t>
            </a:r>
            <a:endParaRPr lang="en-AU" i="1" dirty="0"/>
          </a:p>
        </p:txBody>
      </p:sp>
      <p:sp>
        <p:nvSpPr>
          <p:cNvPr id="14" name="Content Placeholder 3"/>
          <p:cNvSpPr txBox="1">
            <a:spLocks/>
          </p:cNvSpPr>
          <p:nvPr/>
        </p:nvSpPr>
        <p:spPr>
          <a:xfrm>
            <a:off x="3044364" y="4769982"/>
            <a:ext cx="2148766" cy="100274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2100" i="1" dirty="0" err="1" smtClean="0"/>
              <a:t>bengoshi</a:t>
            </a:r>
            <a:endParaRPr lang="en-AU" sz="2100" dirty="0" smtClean="0"/>
          </a:p>
          <a:p>
            <a:pPr marL="0" indent="0" algn="ctr">
              <a:buFont typeface="Arial" panose="020B0604020202020204" pitchFamily="34" charset="0"/>
              <a:buNone/>
            </a:pPr>
            <a:r>
              <a:rPr lang="en-AU" sz="2100" dirty="0" smtClean="0"/>
              <a:t>Lawyer</a:t>
            </a:r>
            <a:endParaRPr lang="en-AU" sz="2100" i="1" dirty="0" smtClean="0"/>
          </a:p>
        </p:txBody>
      </p:sp>
      <p:sp>
        <p:nvSpPr>
          <p:cNvPr id="15" name="Rectangle 14"/>
          <p:cNvSpPr/>
          <p:nvPr/>
        </p:nvSpPr>
        <p:spPr>
          <a:xfrm>
            <a:off x="2852691" y="3773552"/>
            <a:ext cx="2532112" cy="923330"/>
          </a:xfrm>
          <a:prstGeom prst="rect">
            <a:avLst/>
          </a:prstGeom>
        </p:spPr>
        <p:txBody>
          <a:bodyPr wrap="square">
            <a:spAutoFit/>
          </a:bodyPr>
          <a:lstStyle/>
          <a:p>
            <a:pPr algn="ctr"/>
            <a:r>
              <a:rPr lang="ja-JP" altLang="en-US" sz="5400" dirty="0">
                <a:latin typeface="Adobe Kaiti Std R" panose="02020400000000000000" pitchFamily="18" charset="-128"/>
                <a:ea typeface="Adobe Kaiti Std R" panose="02020400000000000000" pitchFamily="18" charset="-128"/>
              </a:rPr>
              <a:t>弁護士</a:t>
            </a:r>
            <a:endParaRPr lang="en-AU" sz="5400" dirty="0">
              <a:latin typeface="Adobe Kaiti Std R" panose="02020400000000000000" pitchFamily="18" charset="-128"/>
              <a:ea typeface="Adobe Kaiti Std R" panose="02020400000000000000" pitchFamily="18" charset="-128"/>
            </a:endParaRPr>
          </a:p>
        </p:txBody>
      </p:sp>
      <p:sp>
        <p:nvSpPr>
          <p:cNvPr id="16" name="Content Placeholder 3"/>
          <p:cNvSpPr txBox="1">
            <a:spLocks/>
          </p:cNvSpPr>
          <p:nvPr/>
        </p:nvSpPr>
        <p:spPr>
          <a:xfrm>
            <a:off x="5988197" y="4769982"/>
            <a:ext cx="2148766" cy="100274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2100" i="1" dirty="0" err="1" smtClean="0"/>
              <a:t>kaikeshi</a:t>
            </a:r>
            <a:endParaRPr lang="en-AU" sz="2100" dirty="0" smtClean="0"/>
          </a:p>
          <a:p>
            <a:pPr marL="0" indent="0" algn="ctr">
              <a:buFont typeface="Arial" panose="020B0604020202020204" pitchFamily="34" charset="0"/>
              <a:buNone/>
            </a:pPr>
            <a:r>
              <a:rPr lang="en-AU" sz="2100" dirty="0" smtClean="0"/>
              <a:t>Accountant</a:t>
            </a:r>
            <a:endParaRPr lang="en-AU" sz="2100" i="1" dirty="0" smtClean="0"/>
          </a:p>
        </p:txBody>
      </p:sp>
      <p:sp>
        <p:nvSpPr>
          <p:cNvPr id="17" name="Rectangle 16"/>
          <p:cNvSpPr/>
          <p:nvPr/>
        </p:nvSpPr>
        <p:spPr>
          <a:xfrm>
            <a:off x="5796524" y="3773552"/>
            <a:ext cx="2532112" cy="923330"/>
          </a:xfrm>
          <a:prstGeom prst="rect">
            <a:avLst/>
          </a:prstGeom>
        </p:spPr>
        <p:txBody>
          <a:bodyPr wrap="square">
            <a:spAutoFit/>
          </a:bodyPr>
          <a:lstStyle/>
          <a:p>
            <a:pPr algn="ctr"/>
            <a:r>
              <a:rPr lang="ja-JP" altLang="en-US" sz="5400" dirty="0">
                <a:latin typeface="Adobe Kaiti Std R" panose="02020400000000000000" pitchFamily="18" charset="-128"/>
                <a:ea typeface="Adobe Kaiti Std R" panose="02020400000000000000" pitchFamily="18" charset="-128"/>
              </a:rPr>
              <a:t>会計士</a:t>
            </a:r>
            <a:endParaRPr lang="en-AU" sz="5400" dirty="0">
              <a:latin typeface="Adobe Kaiti Std R" panose="02020400000000000000" pitchFamily="18" charset="-128"/>
              <a:ea typeface="Adobe Kaiti Std R" panose="02020400000000000000" pitchFamily="18" charset="-128"/>
            </a:endParaRPr>
          </a:p>
        </p:txBody>
      </p:sp>
      <p:sp>
        <p:nvSpPr>
          <p:cNvPr id="18" name="Rectangle 17"/>
          <p:cNvSpPr/>
          <p:nvPr/>
        </p:nvSpPr>
        <p:spPr>
          <a:xfrm>
            <a:off x="8492865" y="3773552"/>
            <a:ext cx="2532112" cy="923330"/>
          </a:xfrm>
          <a:prstGeom prst="rect">
            <a:avLst/>
          </a:prstGeom>
        </p:spPr>
        <p:txBody>
          <a:bodyPr wrap="square">
            <a:spAutoFit/>
          </a:bodyPr>
          <a:lstStyle/>
          <a:p>
            <a:pPr algn="ctr"/>
            <a:r>
              <a:rPr lang="ja-JP" altLang="en-US" sz="5400" dirty="0">
                <a:latin typeface="Adobe Kaiti Std R" panose="02020400000000000000" pitchFamily="18" charset="-128"/>
                <a:ea typeface="Adobe Kaiti Std R" panose="02020400000000000000" pitchFamily="18" charset="-128"/>
              </a:rPr>
              <a:t>護士</a:t>
            </a:r>
            <a:endParaRPr lang="en-AU" sz="5400" dirty="0">
              <a:latin typeface="Adobe Kaiti Std R" panose="02020400000000000000" pitchFamily="18" charset="-128"/>
              <a:ea typeface="Adobe Kaiti Std R" panose="02020400000000000000" pitchFamily="18" charset="-128"/>
            </a:endParaRPr>
          </a:p>
        </p:txBody>
      </p:sp>
      <p:sp>
        <p:nvSpPr>
          <p:cNvPr id="19" name="Content Placeholder 3"/>
          <p:cNvSpPr txBox="1">
            <a:spLocks/>
          </p:cNvSpPr>
          <p:nvPr/>
        </p:nvSpPr>
        <p:spPr>
          <a:xfrm>
            <a:off x="8684538" y="4769982"/>
            <a:ext cx="2148766" cy="100274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100" i="1" dirty="0" err="1" smtClean="0"/>
              <a:t>hùshì</a:t>
            </a:r>
            <a:endParaRPr lang="en-AU" sz="2100" i="1" dirty="0" smtClean="0"/>
          </a:p>
          <a:p>
            <a:pPr marL="0" indent="0" algn="ctr">
              <a:buNone/>
            </a:pPr>
            <a:r>
              <a:rPr lang="en-AU" sz="2100" dirty="0" smtClean="0"/>
              <a:t>Nurse</a:t>
            </a:r>
            <a:endParaRPr lang="en-AU" sz="2100" i="1" dirty="0" smtClean="0"/>
          </a:p>
        </p:txBody>
      </p:sp>
    </p:spTree>
    <p:extLst>
      <p:ext uri="{BB962C8B-B14F-4D97-AF65-F5344CB8AC3E}">
        <p14:creationId xmlns:p14="http://schemas.microsoft.com/office/powerpoint/2010/main" val="2128058756"/>
      </p:ext>
    </p:extLst>
  </p:cSld>
  <p:clrMapOvr>
    <a:masterClrMapping/>
  </p:clrMapOvr>
  <p:transition>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3600" dirty="0" smtClean="0"/>
              <a:t>1. The Romanticisation of the </a:t>
            </a:r>
            <a:r>
              <a:rPr lang="en-AU" sz="3600" i="1" dirty="0" err="1"/>
              <a:t>Bushidō</a:t>
            </a:r>
            <a:endParaRPr lang="en-AU" sz="3600" i="1" dirty="0"/>
          </a:p>
        </p:txBody>
      </p:sp>
      <p:sp>
        <p:nvSpPr>
          <p:cNvPr id="6" name="Rectangle 5"/>
          <p:cNvSpPr/>
          <p:nvPr/>
        </p:nvSpPr>
        <p:spPr>
          <a:xfrm>
            <a:off x="546301" y="1293801"/>
            <a:ext cx="1758815" cy="2646878"/>
          </a:xfrm>
          <a:prstGeom prst="rect">
            <a:avLst/>
          </a:prstGeom>
        </p:spPr>
        <p:txBody>
          <a:bodyPr wrap="square">
            <a:spAutoFit/>
          </a:bodyPr>
          <a:lstStyle/>
          <a:p>
            <a:pPr algn="ctr"/>
            <a:r>
              <a:rPr lang="en-AU" sz="16600" dirty="0">
                <a:latin typeface="Adobe Kaiti Std R" panose="02020400000000000000" pitchFamily="18" charset="-128"/>
                <a:ea typeface="Adobe Kaiti Std R" panose="02020400000000000000" pitchFamily="18" charset="-128"/>
              </a:rPr>
              <a:t>道</a:t>
            </a:r>
          </a:p>
        </p:txBody>
      </p:sp>
      <p:sp>
        <p:nvSpPr>
          <p:cNvPr id="9" name="Content Placeholder 3"/>
          <p:cNvSpPr txBox="1">
            <a:spLocks/>
          </p:cNvSpPr>
          <p:nvPr/>
        </p:nvSpPr>
        <p:spPr>
          <a:xfrm>
            <a:off x="2815744" y="1651219"/>
            <a:ext cx="8775891" cy="439859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i="1" dirty="0" smtClean="0"/>
              <a:t>road / way / path</a:t>
            </a:r>
          </a:p>
          <a:p>
            <a:pPr marL="0" indent="0">
              <a:buFont typeface="Arial" panose="020B0604020202020204" pitchFamily="34" charset="0"/>
              <a:buNone/>
            </a:pPr>
            <a:r>
              <a:rPr lang="en-AU" sz="2100" dirty="0" smtClean="0"/>
              <a:t>Literally means a road (as in, pavement, street). When attached to names or object, it means “the road to &lt;that place&gt;”.</a:t>
            </a:r>
          </a:p>
          <a:p>
            <a:pPr marL="0" indent="0">
              <a:buFont typeface="Arial" panose="020B0604020202020204" pitchFamily="34" charset="0"/>
              <a:buNone/>
            </a:pPr>
            <a:r>
              <a:rPr lang="en-AU" sz="2100" dirty="0" smtClean="0"/>
              <a:t>The same as the </a:t>
            </a:r>
            <a:r>
              <a:rPr lang="en-AU" sz="2100" i="1" dirty="0" err="1" smtClean="0"/>
              <a:t>dō</a:t>
            </a:r>
            <a:r>
              <a:rPr lang="en-AU" sz="2100" dirty="0" smtClean="0"/>
              <a:t> in:</a:t>
            </a:r>
          </a:p>
          <a:p>
            <a:pPr marL="442913" indent="-266700">
              <a:spcBef>
                <a:spcPts val="300"/>
              </a:spcBef>
              <a:spcAft>
                <a:spcPts val="300"/>
              </a:spcAft>
            </a:pPr>
            <a:r>
              <a:rPr lang="en-AU" sz="2100" i="1" dirty="0" err="1" smtClean="0"/>
              <a:t>Kendō</a:t>
            </a:r>
            <a:r>
              <a:rPr lang="en-AU" sz="2100" dirty="0" smtClean="0"/>
              <a:t> – the way of the sword</a:t>
            </a:r>
          </a:p>
          <a:p>
            <a:pPr marL="442913" indent="-266700">
              <a:spcBef>
                <a:spcPts val="300"/>
              </a:spcBef>
              <a:spcAft>
                <a:spcPts val="300"/>
              </a:spcAft>
            </a:pPr>
            <a:r>
              <a:rPr lang="en-AU" sz="2100" i="1" dirty="0" err="1" smtClean="0"/>
              <a:t>Aikidō</a:t>
            </a:r>
            <a:r>
              <a:rPr lang="en-AU" sz="2100" dirty="0" smtClean="0"/>
              <a:t> – the way of </a:t>
            </a:r>
            <a:r>
              <a:rPr lang="en-AU" sz="2100" dirty="0" smtClean="0"/>
              <a:t>the spiritual harmony</a:t>
            </a:r>
            <a:endParaRPr lang="en-AU" sz="2100" dirty="0" smtClean="0"/>
          </a:p>
          <a:p>
            <a:pPr marL="442913" indent="-266700">
              <a:spcBef>
                <a:spcPts val="300"/>
              </a:spcBef>
              <a:spcAft>
                <a:spcPts val="300"/>
              </a:spcAft>
            </a:pPr>
            <a:r>
              <a:rPr lang="en-AU" sz="2100" i="1" dirty="0" smtClean="0"/>
              <a:t>Karate-</a:t>
            </a:r>
            <a:r>
              <a:rPr lang="en-AU" sz="2100" i="1" dirty="0" err="1" smtClean="0"/>
              <a:t>dō</a:t>
            </a:r>
            <a:r>
              <a:rPr lang="en-AU" sz="2100" dirty="0" smtClean="0"/>
              <a:t> – the way of the empty fist</a:t>
            </a:r>
          </a:p>
          <a:p>
            <a:pPr marL="442913" indent="-266700">
              <a:spcBef>
                <a:spcPts val="300"/>
              </a:spcBef>
              <a:spcAft>
                <a:spcPts val="300"/>
              </a:spcAft>
            </a:pPr>
            <a:r>
              <a:rPr lang="en-AU" sz="2100" i="1" dirty="0" err="1" smtClean="0"/>
              <a:t>Judō</a:t>
            </a:r>
            <a:r>
              <a:rPr lang="en-AU" sz="2100" dirty="0" smtClean="0"/>
              <a:t> – the way of the soft</a:t>
            </a:r>
          </a:p>
          <a:p>
            <a:pPr marL="442913" indent="-266700">
              <a:spcBef>
                <a:spcPts val="300"/>
              </a:spcBef>
              <a:spcAft>
                <a:spcPts val="300"/>
              </a:spcAft>
            </a:pPr>
            <a:r>
              <a:rPr lang="en-AU" sz="2100" i="1" dirty="0" smtClean="0"/>
              <a:t>Taekwondo</a:t>
            </a:r>
            <a:r>
              <a:rPr lang="en-AU" sz="2100" dirty="0" smtClean="0"/>
              <a:t> – the way of kick and punch</a:t>
            </a:r>
          </a:p>
          <a:p>
            <a:pPr marL="442913" indent="-266700">
              <a:spcBef>
                <a:spcPts val="300"/>
              </a:spcBef>
              <a:spcAft>
                <a:spcPts val="300"/>
              </a:spcAft>
            </a:pPr>
            <a:r>
              <a:rPr lang="en-AU" sz="2100" i="1" dirty="0" err="1" smtClean="0"/>
              <a:t>Jeet</a:t>
            </a:r>
            <a:r>
              <a:rPr lang="en-AU" sz="2100" i="1" dirty="0" smtClean="0"/>
              <a:t> </a:t>
            </a:r>
            <a:r>
              <a:rPr lang="en-AU" sz="2100" i="1" dirty="0" err="1" smtClean="0"/>
              <a:t>Kune</a:t>
            </a:r>
            <a:r>
              <a:rPr lang="en-AU" sz="2100" i="1" dirty="0" smtClean="0"/>
              <a:t> </a:t>
            </a:r>
            <a:r>
              <a:rPr lang="en-AU" sz="2100" i="1" dirty="0" err="1" smtClean="0"/>
              <a:t>dō</a:t>
            </a:r>
            <a:r>
              <a:rPr lang="en-AU" sz="2100" i="1" dirty="0" smtClean="0"/>
              <a:t> </a:t>
            </a:r>
            <a:r>
              <a:rPr lang="en-AU" sz="2100" dirty="0" smtClean="0"/>
              <a:t>– the way of the intercepting fist</a:t>
            </a:r>
          </a:p>
          <a:p>
            <a:pPr marL="0" indent="0">
              <a:buFont typeface="Arial" panose="020B0604020202020204" pitchFamily="34" charset="0"/>
              <a:buNone/>
            </a:pPr>
            <a:endParaRPr lang="en-AU" sz="2100" dirty="0" smtClean="0"/>
          </a:p>
        </p:txBody>
      </p:sp>
      <p:sp>
        <p:nvSpPr>
          <p:cNvPr id="12" name="Content Placeholder 3"/>
          <p:cNvSpPr txBox="1">
            <a:spLocks/>
          </p:cNvSpPr>
          <p:nvPr/>
        </p:nvSpPr>
        <p:spPr>
          <a:xfrm>
            <a:off x="441695" y="3660314"/>
            <a:ext cx="1968026" cy="57490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i="1" dirty="0" err="1" smtClean="0"/>
              <a:t>dō</a:t>
            </a:r>
            <a:r>
              <a:rPr lang="en-AU" i="1" dirty="0" smtClean="0"/>
              <a:t> / </a:t>
            </a:r>
            <a:r>
              <a:rPr lang="en-AU" i="1" dirty="0" err="1" smtClean="0"/>
              <a:t>michi</a:t>
            </a:r>
            <a:endParaRPr lang="en-AU" i="1" dirty="0"/>
          </a:p>
        </p:txBody>
      </p:sp>
    </p:spTree>
    <p:extLst>
      <p:ext uri="{BB962C8B-B14F-4D97-AF65-F5344CB8AC3E}">
        <p14:creationId xmlns:p14="http://schemas.microsoft.com/office/powerpoint/2010/main" val="2610177494"/>
      </p:ext>
    </p:extLst>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3600" dirty="0" smtClean="0"/>
              <a:t>1. The Romanticisation of the </a:t>
            </a:r>
            <a:r>
              <a:rPr lang="en-AU" sz="3600" i="1" dirty="0" err="1"/>
              <a:t>Bushidō</a:t>
            </a:r>
            <a:endParaRPr lang="en-AU" sz="3600" i="1" dirty="0"/>
          </a:p>
        </p:txBody>
      </p:sp>
      <p:sp>
        <p:nvSpPr>
          <p:cNvPr id="6" name="Rectangle 5"/>
          <p:cNvSpPr/>
          <p:nvPr/>
        </p:nvSpPr>
        <p:spPr>
          <a:xfrm>
            <a:off x="546301" y="1345075"/>
            <a:ext cx="1758815" cy="1862048"/>
          </a:xfrm>
          <a:prstGeom prst="rect">
            <a:avLst/>
          </a:prstGeom>
        </p:spPr>
        <p:txBody>
          <a:bodyPr wrap="square">
            <a:spAutoFit/>
          </a:bodyPr>
          <a:lstStyle/>
          <a:p>
            <a:pPr algn="ctr"/>
            <a:r>
              <a:rPr lang="en-AU" sz="11500" dirty="0">
                <a:latin typeface="Adobe Kaiti Std R" panose="02020400000000000000" pitchFamily="18" charset="-128"/>
                <a:ea typeface="Adobe Kaiti Std R" panose="02020400000000000000" pitchFamily="18" charset="-128"/>
              </a:rPr>
              <a:t>道</a:t>
            </a:r>
          </a:p>
        </p:txBody>
      </p:sp>
      <p:sp>
        <p:nvSpPr>
          <p:cNvPr id="9" name="Content Placeholder 3"/>
          <p:cNvSpPr txBox="1">
            <a:spLocks/>
          </p:cNvSpPr>
          <p:nvPr/>
        </p:nvSpPr>
        <p:spPr>
          <a:xfrm>
            <a:off x="2730287" y="1597746"/>
            <a:ext cx="9080002" cy="439859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000" dirty="0" smtClean="0"/>
              <a:t>The use of </a:t>
            </a:r>
            <a:r>
              <a:rPr lang="en-AU" sz="2000" i="1" dirty="0" err="1" smtClean="0"/>
              <a:t>dō</a:t>
            </a:r>
            <a:r>
              <a:rPr lang="en-AU" sz="2000" dirty="0" smtClean="0"/>
              <a:t> to mean “the way of doing X” is a relatively modern invention.</a:t>
            </a:r>
          </a:p>
          <a:p>
            <a:pPr marL="0" indent="0">
              <a:buFont typeface="Arial" panose="020B0604020202020204" pitchFamily="34" charset="0"/>
              <a:buNone/>
            </a:pPr>
            <a:r>
              <a:rPr lang="en-AU" sz="2000" dirty="0" smtClean="0"/>
              <a:t>During the </a:t>
            </a:r>
            <a:r>
              <a:rPr lang="en-AU" sz="2000" i="1" dirty="0" smtClean="0"/>
              <a:t>Meiji Restoration Era</a:t>
            </a:r>
            <a:r>
              <a:rPr lang="en-AU" sz="2000" dirty="0" smtClean="0"/>
              <a:t> in the 19</a:t>
            </a:r>
            <a:r>
              <a:rPr lang="en-AU" sz="2000" baseline="30000" dirty="0" smtClean="0"/>
              <a:t>th</a:t>
            </a:r>
            <a:r>
              <a:rPr lang="en-AU" sz="2000" dirty="0" smtClean="0"/>
              <a:t> century, Japan went through a period of swift modernisation where martial arts (i.e. </a:t>
            </a:r>
            <a:r>
              <a:rPr lang="en-AU" sz="2000" dirty="0" smtClean="0"/>
              <a:t>techniques </a:t>
            </a:r>
            <a:r>
              <a:rPr lang="en-AU" sz="2000" dirty="0" smtClean="0"/>
              <a:t>to kill people) were banned.</a:t>
            </a:r>
          </a:p>
          <a:p>
            <a:pPr marL="0" indent="0">
              <a:buFont typeface="Arial" panose="020B0604020202020204" pitchFamily="34" charset="0"/>
              <a:buNone/>
            </a:pPr>
            <a:r>
              <a:rPr lang="en-AU" sz="2000" dirty="0" smtClean="0"/>
              <a:t>Many arts transformed from </a:t>
            </a:r>
            <a:r>
              <a:rPr lang="en-AU" sz="2000" i="1" dirty="0" err="1" smtClean="0"/>
              <a:t>jutsu</a:t>
            </a:r>
            <a:r>
              <a:rPr lang="en-AU" sz="2000" dirty="0" smtClean="0"/>
              <a:t> (techniques) to </a:t>
            </a:r>
            <a:r>
              <a:rPr lang="en-AU" sz="2000" i="1" dirty="0" err="1" smtClean="0"/>
              <a:t>dō</a:t>
            </a:r>
            <a:r>
              <a:rPr lang="en-AU" sz="2000" dirty="0" smtClean="0"/>
              <a:t> (way of), </a:t>
            </a:r>
            <a:r>
              <a:rPr lang="en-AU" sz="2000" dirty="0" smtClean="0"/>
              <a:t>in an </a:t>
            </a:r>
            <a:r>
              <a:rPr lang="en-AU" sz="2000" dirty="0" smtClean="0"/>
              <a:t>attempt to distance themselves away from the violent nature of the war arts, and realign towards something that is healthy, and focused on mental prowess as much as (if not more than) physical</a:t>
            </a:r>
            <a:r>
              <a:rPr lang="en-AU" sz="2000" dirty="0" smtClean="0"/>
              <a:t>.</a:t>
            </a:r>
          </a:p>
          <a:p>
            <a:pPr marL="442913" indent="-266700"/>
            <a:r>
              <a:rPr lang="en-AU" sz="2000" i="1" dirty="0" err="1" smtClean="0"/>
              <a:t>Kenjutsu</a:t>
            </a:r>
            <a:r>
              <a:rPr lang="en-AU" sz="2000" dirty="0" smtClean="0"/>
              <a:t> </a:t>
            </a:r>
            <a:r>
              <a:rPr lang="en-AU" sz="2000" dirty="0">
                <a:sym typeface="Wingdings" panose="05000000000000000000" pitchFamily="2" charset="2"/>
              </a:rPr>
              <a:t> </a:t>
            </a:r>
            <a:r>
              <a:rPr lang="en-AU" sz="2000" i="1" dirty="0" err="1" smtClean="0"/>
              <a:t>Kendō</a:t>
            </a:r>
            <a:endParaRPr lang="en-AU" sz="2000" i="1" dirty="0" smtClean="0"/>
          </a:p>
          <a:p>
            <a:pPr marL="442913" indent="-266700"/>
            <a:r>
              <a:rPr lang="en-AU" sz="2000" i="1" dirty="0" err="1" smtClean="0"/>
              <a:t>Aikijutsu</a:t>
            </a:r>
            <a:r>
              <a:rPr lang="en-AU" sz="2000" dirty="0" smtClean="0"/>
              <a:t> </a:t>
            </a:r>
            <a:r>
              <a:rPr lang="en-AU" sz="2000" dirty="0">
                <a:sym typeface="Wingdings" panose="05000000000000000000" pitchFamily="2" charset="2"/>
              </a:rPr>
              <a:t> </a:t>
            </a:r>
            <a:r>
              <a:rPr lang="en-AU" sz="2000" i="1" dirty="0" err="1" smtClean="0"/>
              <a:t>Aikidō</a:t>
            </a:r>
            <a:endParaRPr lang="en-AU" sz="2000" dirty="0"/>
          </a:p>
          <a:p>
            <a:pPr marL="442913" indent="-266700"/>
            <a:r>
              <a:rPr lang="en-AU" sz="2000" i="1" dirty="0" smtClean="0"/>
              <a:t>Jujutsu</a:t>
            </a:r>
            <a:r>
              <a:rPr lang="en-AU" sz="2000" dirty="0" smtClean="0"/>
              <a:t> </a:t>
            </a:r>
            <a:r>
              <a:rPr lang="en-AU" sz="2000" dirty="0" smtClean="0">
                <a:sym typeface="Wingdings" panose="05000000000000000000" pitchFamily="2" charset="2"/>
              </a:rPr>
              <a:t> </a:t>
            </a:r>
            <a:r>
              <a:rPr lang="en-AU" sz="2000" i="1" dirty="0" err="1" smtClean="0">
                <a:sym typeface="Wingdings" panose="05000000000000000000" pitchFamily="2" charset="2"/>
              </a:rPr>
              <a:t>Ju</a:t>
            </a:r>
            <a:r>
              <a:rPr lang="en-AU" sz="2000" i="1" dirty="0" err="1" smtClean="0"/>
              <a:t>dō</a:t>
            </a:r>
            <a:endParaRPr lang="en-AU" sz="2000" dirty="0" smtClean="0"/>
          </a:p>
        </p:txBody>
      </p:sp>
      <p:sp>
        <p:nvSpPr>
          <p:cNvPr id="12" name="Content Placeholder 3"/>
          <p:cNvSpPr txBox="1">
            <a:spLocks/>
          </p:cNvSpPr>
          <p:nvPr/>
        </p:nvSpPr>
        <p:spPr>
          <a:xfrm>
            <a:off x="441695" y="2926758"/>
            <a:ext cx="1968026" cy="57490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i="1" dirty="0" err="1" smtClean="0"/>
              <a:t>dō</a:t>
            </a:r>
            <a:r>
              <a:rPr lang="en-AU" i="1" dirty="0" smtClean="0"/>
              <a:t> / </a:t>
            </a:r>
            <a:r>
              <a:rPr lang="en-AU" i="1" dirty="0" err="1" smtClean="0"/>
              <a:t>michi</a:t>
            </a:r>
            <a:endParaRPr lang="en-AU" i="1" dirty="0"/>
          </a:p>
        </p:txBody>
      </p:sp>
      <p:sp>
        <p:nvSpPr>
          <p:cNvPr id="8" name="Rectangle 7"/>
          <p:cNvSpPr/>
          <p:nvPr/>
        </p:nvSpPr>
        <p:spPr>
          <a:xfrm>
            <a:off x="546300" y="3690998"/>
            <a:ext cx="1758815" cy="1862048"/>
          </a:xfrm>
          <a:prstGeom prst="rect">
            <a:avLst/>
          </a:prstGeom>
        </p:spPr>
        <p:txBody>
          <a:bodyPr wrap="square">
            <a:spAutoFit/>
          </a:bodyPr>
          <a:lstStyle/>
          <a:p>
            <a:pPr algn="ctr"/>
            <a:r>
              <a:rPr lang="ja-JP" altLang="en-US" sz="11500" dirty="0">
                <a:latin typeface="Adobe Kaiti Std R" panose="02020400000000000000" pitchFamily="18" charset="-128"/>
                <a:ea typeface="Adobe Kaiti Std R" panose="02020400000000000000" pitchFamily="18" charset="-128"/>
              </a:rPr>
              <a:t>術</a:t>
            </a:r>
            <a:endParaRPr lang="en-AU" sz="11500" dirty="0">
              <a:latin typeface="Adobe Kaiti Std R" panose="02020400000000000000" pitchFamily="18" charset="-128"/>
              <a:ea typeface="Adobe Kaiti Std R" panose="02020400000000000000" pitchFamily="18" charset="-128"/>
            </a:endParaRPr>
          </a:p>
        </p:txBody>
      </p:sp>
      <p:sp>
        <p:nvSpPr>
          <p:cNvPr id="10" name="Content Placeholder 3"/>
          <p:cNvSpPr txBox="1">
            <a:spLocks/>
          </p:cNvSpPr>
          <p:nvPr/>
        </p:nvSpPr>
        <p:spPr>
          <a:xfrm>
            <a:off x="441695" y="5265594"/>
            <a:ext cx="1968026" cy="57490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i="1" dirty="0" err="1" smtClean="0"/>
              <a:t>jutsu</a:t>
            </a:r>
            <a:endParaRPr lang="en-AU" i="1" dirty="0"/>
          </a:p>
        </p:txBody>
      </p:sp>
      <p:sp>
        <p:nvSpPr>
          <p:cNvPr id="11" name="Content Placeholder 3"/>
          <p:cNvSpPr txBox="1">
            <a:spLocks/>
          </p:cNvSpPr>
          <p:nvPr/>
        </p:nvSpPr>
        <p:spPr>
          <a:xfrm>
            <a:off x="5360565" y="4496187"/>
            <a:ext cx="6509857" cy="113476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Palatino Linotype" panose="02040502050505030304" pitchFamily="18"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2000" dirty="0" smtClean="0"/>
              <a:t>There is then a separation between:</a:t>
            </a:r>
          </a:p>
          <a:p>
            <a:pPr marL="0" indent="0" algn="ctr">
              <a:buFont typeface="Arial" panose="020B0604020202020204" pitchFamily="34" charset="0"/>
              <a:buNone/>
            </a:pPr>
            <a:r>
              <a:rPr lang="en-AU" sz="3600" dirty="0" smtClean="0">
                <a:latin typeface="Adobe Kaiti Std R" panose="02020400000000000000" pitchFamily="18" charset="-128"/>
                <a:ea typeface="Adobe Kaiti Std R" panose="02020400000000000000" pitchFamily="18" charset="-128"/>
              </a:rPr>
              <a:t>武</a:t>
            </a:r>
            <a:r>
              <a:rPr lang="ja-JP" altLang="en-US" sz="3600" dirty="0" smtClean="0">
                <a:latin typeface="Adobe Kaiti Std R" panose="02020400000000000000" pitchFamily="18" charset="-128"/>
                <a:ea typeface="Adobe Kaiti Std R" panose="02020400000000000000" pitchFamily="18" charset="-128"/>
              </a:rPr>
              <a:t>術</a:t>
            </a:r>
            <a:r>
              <a:rPr lang="ja-JP" altLang="en-US" dirty="0" smtClean="0">
                <a:latin typeface="Adobe Kaiti Std R" panose="02020400000000000000" pitchFamily="18" charset="-128"/>
                <a:ea typeface="Adobe Kaiti Std R" panose="02020400000000000000" pitchFamily="18" charset="-128"/>
              </a:rPr>
              <a:t> </a:t>
            </a:r>
            <a:r>
              <a:rPr lang="en-AU" altLang="ja-JP" sz="2000" i="1" dirty="0" err="1" smtClean="0"/>
              <a:t>bujutsu</a:t>
            </a:r>
            <a:r>
              <a:rPr lang="en-AU" altLang="ja-JP" sz="2000" dirty="0" smtClean="0"/>
              <a:t> and </a:t>
            </a:r>
            <a:r>
              <a:rPr lang="en-AU" sz="3600" dirty="0" err="1" smtClean="0">
                <a:latin typeface="Adobe Kaiti Std R" panose="02020400000000000000" pitchFamily="18" charset="-128"/>
                <a:ea typeface="Adobe Kaiti Std R" panose="02020400000000000000" pitchFamily="18" charset="-128"/>
              </a:rPr>
              <a:t>武道</a:t>
            </a:r>
            <a:r>
              <a:rPr lang="en-AU" dirty="0" smtClean="0">
                <a:latin typeface="Adobe Kaiti Std R" panose="02020400000000000000" pitchFamily="18" charset="-128"/>
                <a:ea typeface="Adobe Kaiti Std R" panose="02020400000000000000" pitchFamily="18" charset="-128"/>
              </a:rPr>
              <a:t> </a:t>
            </a:r>
            <a:r>
              <a:rPr lang="en-AU" sz="2000" i="1" dirty="0" err="1" smtClean="0"/>
              <a:t>budō</a:t>
            </a:r>
            <a:endParaRPr lang="en-AU" sz="2000" i="1" dirty="0" smtClean="0"/>
          </a:p>
          <a:p>
            <a:pPr marL="0" indent="0" algn="ctr">
              <a:buFont typeface="Arial" panose="020B0604020202020204" pitchFamily="34" charset="0"/>
              <a:buNone/>
            </a:pPr>
            <a:r>
              <a:rPr lang="en-AU" sz="2000" dirty="0" smtClean="0"/>
              <a:t>Referring to “pre-war” and “post-war” (modern).</a:t>
            </a:r>
            <a:endParaRPr lang="en-AU" sz="2000" dirty="0" smtClean="0"/>
          </a:p>
        </p:txBody>
      </p:sp>
    </p:spTree>
    <p:extLst>
      <p:ext uri="{BB962C8B-B14F-4D97-AF65-F5344CB8AC3E}">
        <p14:creationId xmlns:p14="http://schemas.microsoft.com/office/powerpoint/2010/main" val="299287983"/>
      </p:ext>
    </p:extLst>
  </p:cSld>
  <p:clrMapOvr>
    <a:masterClrMapping/>
  </p:clrMapOvr>
  <p:transition>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TotalTime>
  <Words>1637</Words>
  <Application>Microsoft Office PowerPoint</Application>
  <PresentationFormat>Widescreen</PresentationFormat>
  <Paragraphs>170</Paragraphs>
  <Slides>23</Slides>
  <Notes>23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Adobe Kaiti Std R</vt:lpstr>
      <vt:lpstr>Arial</vt:lpstr>
      <vt:lpstr>Calibri</vt:lpstr>
      <vt:lpstr>Lato</vt:lpstr>
      <vt:lpstr>Lato Heavy</vt:lpstr>
      <vt:lpstr>Palatino Linotype</vt:lpstr>
      <vt:lpstr>Wingdings</vt:lpstr>
      <vt:lpstr>Office Theme</vt:lpstr>
      <vt:lpstr>Darwin Kendo Club</vt:lpstr>
      <vt:lpstr>Housekeeping</vt:lpstr>
      <vt:lpstr>Agenda</vt:lpstr>
      <vt:lpstr>PowerPoint Presentation</vt:lpstr>
      <vt:lpstr>1. The Romanticisation of the Bushidō</vt:lpstr>
      <vt:lpstr>1. The Romanticisation of the Bushidō</vt:lpstr>
      <vt:lpstr>1. The Romanticisation of the Bushidō</vt:lpstr>
      <vt:lpstr>1. The Romanticisation of the Bushidō</vt:lpstr>
      <vt:lpstr>1. The Romanticisation of the Bushidō</vt:lpstr>
      <vt:lpstr>PowerPoint Presentation</vt:lpstr>
      <vt:lpstr>1. The Romanticisation of the Bushidō</vt:lpstr>
      <vt:lpstr>1. The Romanticisation of the Bushidō</vt:lpstr>
      <vt:lpstr>1. The Romanticisation of the Bushidō</vt:lpstr>
      <vt:lpstr>PowerPoint Presentation</vt:lpstr>
      <vt:lpstr>2. Influence of the Bushidō</vt:lpstr>
      <vt:lpstr>2. Influence of the Bushidō</vt:lpstr>
      <vt:lpstr>2. Influence of the Bushidō</vt:lpstr>
      <vt:lpstr>2. Influence of the Bushidō</vt:lpstr>
      <vt:lpstr>PowerPoint Presentation</vt:lpstr>
      <vt:lpstr>PowerPoint Presentation</vt:lpstr>
      <vt:lpstr>3. Let’s Watch: Yojimbo (1961)</vt:lpstr>
      <vt:lpstr>3. Let’s Watch: Yojimbo (1961)</vt:lpstr>
      <vt:lpstr>3. Let’s Watch: Yojimbo (1961)</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Bernard Yehuda</dc:creator>
  <cp:lastModifiedBy>Bernard Yehuda</cp:lastModifiedBy>
  <cp:revision>104</cp:revision>
  <dcterms:created xsi:type="dcterms:W3CDTF">2020-12-19T06:44:46Z</dcterms:created>
  <dcterms:modified xsi:type="dcterms:W3CDTF">2021-10-01T14:03:38Z</dcterms:modified>
</cp:coreProperties>
</file>