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8" r:id="rId3"/>
    <p:sldId id="257" r:id="rId4"/>
    <p:sldId id="260" r:id="rId5"/>
    <p:sldId id="263" r:id="rId6"/>
    <p:sldId id="264" r:id="rId7"/>
    <p:sldId id="265" r:id="rId8"/>
    <p:sldId id="267" r:id="rId9"/>
    <p:sldId id="266" r:id="rId10"/>
    <p:sldId id="270" r:id="rId11"/>
    <p:sldId id="269" r:id="rId12"/>
    <p:sldId id="268" r:id="rId13"/>
    <p:sldId id="271" r:id="rId14"/>
    <p:sldId id="272" r:id="rId15"/>
    <p:sldId id="273" r:id="rId16"/>
    <p:sldId id="274" r:id="rId17"/>
    <p:sldId id="275" r:id="rId18"/>
    <p:sldId id="277" r:id="rId19"/>
    <p:sldId id="276" r:id="rId20"/>
    <p:sldId id="278" r:id="rId21"/>
    <p:sldId id="280" r:id="rId22"/>
    <p:sldId id="279" r:id="rId23"/>
    <p:sldId id="281" r:id="rId24"/>
    <p:sldId id="282" r:id="rId25"/>
    <p:sldId id="283" r:id="rId26"/>
    <p:sldId id="285" r:id="rId27"/>
    <p:sldId id="284" r:id="rId28"/>
    <p:sldId id="286"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 Introduction" id="{792D1B7B-5814-4F32-9BF8-F3ACDF75E133}">
          <p14:sldIdLst>
            <p14:sldId id="256"/>
            <p14:sldId id="258"/>
            <p14:sldId id="257"/>
          </p14:sldIdLst>
        </p14:section>
        <p14:section name="1. Sword Arts" id="{7186EC4E-256D-4C67-8AC1-6E518831FBCF}">
          <p14:sldIdLst>
            <p14:sldId id="260"/>
            <p14:sldId id="263"/>
            <p14:sldId id="264"/>
            <p14:sldId id="265"/>
            <p14:sldId id="267"/>
            <p14:sldId id="266"/>
            <p14:sldId id="270"/>
            <p14:sldId id="269"/>
            <p14:sldId id="268"/>
            <p14:sldId id="271"/>
            <p14:sldId id="272"/>
          </p14:sldIdLst>
        </p14:section>
        <p14:section name="2. Films" id="{DE970C94-C315-4CA0-958B-8F689EE1112E}">
          <p14:sldIdLst>
            <p14:sldId id="273"/>
            <p14:sldId id="274"/>
            <p14:sldId id="275"/>
            <p14:sldId id="277"/>
            <p14:sldId id="276"/>
          </p14:sldIdLst>
        </p14:section>
        <p14:section name="3. Mishima" id="{A15A12A6-32C6-42DB-B10F-06167B903EEE}">
          <p14:sldIdLst>
            <p14:sldId id="278"/>
            <p14:sldId id="280"/>
            <p14:sldId id="279"/>
            <p14:sldId id="281"/>
            <p14:sldId id="282"/>
            <p14:sldId id="283"/>
          </p14:sldIdLst>
        </p14:section>
        <p14:section name="4. Watch" id="{C7122A92-018B-41EC-89A0-1228EDCBAFC5}">
          <p14:sldIdLst>
            <p14:sldId id="285"/>
            <p14:sldId id="284"/>
            <p14:sldId id="286"/>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C2F"/>
    <a:srgbClr val="FFBD75"/>
    <a:srgbClr val="CC6B00"/>
    <a:srgbClr val="FFFF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300" autoAdjust="0"/>
  </p:normalViewPr>
  <p:slideViewPr>
    <p:cSldViewPr snapToGrid="0">
      <p:cViewPr varScale="1">
        <p:scale>
          <a:sx n="107" d="100"/>
          <a:sy n="107" d="100"/>
        </p:scale>
        <p:origin x="360" y="1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0" d="100"/>
          <a:sy n="90" d="100"/>
        </p:scale>
        <p:origin x="28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C359A-7260-4694-825D-769AA8FFB3CF}" type="datetimeFigureOut">
              <a:rPr lang="en-AU" smtClean="0"/>
              <a:t>22/10/2021</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EF4A9E-C932-442E-91EE-2B74807F85D7}" type="slidenum">
              <a:rPr lang="en-AU" smtClean="0"/>
              <a:t>‹#›</a:t>
            </a:fld>
            <a:endParaRPr lang="en-AU"/>
          </a:p>
        </p:txBody>
      </p:sp>
    </p:spTree>
    <p:extLst>
      <p:ext uri="{BB962C8B-B14F-4D97-AF65-F5344CB8AC3E}">
        <p14:creationId xmlns:p14="http://schemas.microsoft.com/office/powerpoint/2010/main" val="2894705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9C2BD-9DC6-47B1-AE69-EB42659A5447}" type="datetimeFigureOut">
              <a:rPr lang="en-AU" smtClean="0"/>
              <a:t>22/10/2021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813F9-AA00-4D8C-A2A7-462F90972933}" type="slidenum">
              <a:rPr lang="en-AU" smtClean="0"/>
              <a:t>‹#›</a:t>
            </a:fld>
            <a:endParaRPr lang="en-AU"/>
          </a:p>
        </p:txBody>
      </p:sp>
    </p:spTree>
    <p:extLst>
      <p:ext uri="{BB962C8B-B14F-4D97-AF65-F5344CB8AC3E}">
        <p14:creationId xmlns:p14="http://schemas.microsoft.com/office/powerpoint/2010/main" val="362016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B7813F9-AA00-4D8C-A2A7-462F90972933}" type="slidenum">
              <a:rPr lang="en-AU" smtClean="0"/>
              <a:t>1</a:t>
            </a:fld>
            <a:endParaRPr lang="en-AU"/>
          </a:p>
        </p:txBody>
      </p:sp>
    </p:spTree>
    <p:extLst>
      <p:ext uri="{BB962C8B-B14F-4D97-AF65-F5344CB8AC3E}">
        <p14:creationId xmlns:p14="http://schemas.microsoft.com/office/powerpoint/2010/main" val="211562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Akira Kurosawa’s </a:t>
            </a:r>
            <a:r>
              <a:rPr lang="en-AU" dirty="0" err="1" smtClean="0"/>
              <a:t>Sanjuro</a:t>
            </a:r>
            <a:r>
              <a:rPr lang="en-AU" dirty="0" smtClean="0"/>
              <a:t> (1962)</a:t>
            </a:r>
          </a:p>
          <a:p>
            <a:r>
              <a:rPr lang="en-AU" dirty="0" smtClean="0"/>
              <a:t>https://www.youtube.com/watch?v=SfpagB8wWng</a:t>
            </a:r>
            <a:endParaRPr lang="en-AU" dirty="0" smtClean="0"/>
          </a:p>
        </p:txBody>
      </p:sp>
      <p:sp>
        <p:nvSpPr>
          <p:cNvPr id="4" name="Slide Number Placeholder 3"/>
          <p:cNvSpPr>
            <a:spLocks noGrp="1"/>
          </p:cNvSpPr>
          <p:nvPr>
            <p:ph type="sldNum" sz="quarter" idx="10"/>
          </p:nvPr>
        </p:nvSpPr>
        <p:spPr/>
        <p:txBody>
          <a:bodyPr/>
          <a:lstStyle/>
          <a:p>
            <a:fld id="{2B7813F9-AA00-4D8C-A2A7-462F90972933}" type="slidenum">
              <a:rPr lang="en-AU" smtClean="0"/>
              <a:t>19</a:t>
            </a:fld>
            <a:endParaRPr lang="en-AU"/>
          </a:p>
        </p:txBody>
      </p:sp>
    </p:spTree>
    <p:extLst>
      <p:ext uri="{BB962C8B-B14F-4D97-AF65-F5344CB8AC3E}">
        <p14:creationId xmlns:p14="http://schemas.microsoft.com/office/powerpoint/2010/main" val="332582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21</a:t>
            </a:fld>
            <a:endParaRPr lang="en-AU"/>
          </a:p>
        </p:txBody>
      </p:sp>
    </p:spTree>
    <p:extLst>
      <p:ext uri="{BB962C8B-B14F-4D97-AF65-F5344CB8AC3E}">
        <p14:creationId xmlns:p14="http://schemas.microsoft.com/office/powerpoint/2010/main" val="3977857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22</a:t>
            </a:fld>
            <a:endParaRPr lang="en-AU"/>
          </a:p>
        </p:txBody>
      </p:sp>
    </p:spTree>
    <p:extLst>
      <p:ext uri="{BB962C8B-B14F-4D97-AF65-F5344CB8AC3E}">
        <p14:creationId xmlns:p14="http://schemas.microsoft.com/office/powerpoint/2010/main" val="351487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23</a:t>
            </a:fld>
            <a:endParaRPr lang="en-AU"/>
          </a:p>
        </p:txBody>
      </p:sp>
    </p:spTree>
    <p:extLst>
      <p:ext uri="{BB962C8B-B14F-4D97-AF65-F5344CB8AC3E}">
        <p14:creationId xmlns:p14="http://schemas.microsoft.com/office/powerpoint/2010/main" val="126921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24</a:t>
            </a:fld>
            <a:endParaRPr lang="en-AU"/>
          </a:p>
        </p:txBody>
      </p:sp>
    </p:spTree>
    <p:extLst>
      <p:ext uri="{BB962C8B-B14F-4D97-AF65-F5344CB8AC3E}">
        <p14:creationId xmlns:p14="http://schemas.microsoft.com/office/powerpoint/2010/main" val="2267894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25</a:t>
            </a:fld>
            <a:endParaRPr lang="en-AU"/>
          </a:p>
        </p:txBody>
      </p:sp>
    </p:spTree>
    <p:extLst>
      <p:ext uri="{BB962C8B-B14F-4D97-AF65-F5344CB8AC3E}">
        <p14:creationId xmlns:p14="http://schemas.microsoft.com/office/powerpoint/2010/main" val="249732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27</a:t>
            </a:fld>
            <a:endParaRPr lang="en-AU"/>
          </a:p>
        </p:txBody>
      </p:sp>
    </p:spTree>
    <p:extLst>
      <p:ext uri="{BB962C8B-B14F-4D97-AF65-F5344CB8AC3E}">
        <p14:creationId xmlns:p14="http://schemas.microsoft.com/office/powerpoint/2010/main" val="102434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28</a:t>
            </a:fld>
            <a:endParaRPr lang="en-AU"/>
          </a:p>
        </p:txBody>
      </p:sp>
    </p:spTree>
    <p:extLst>
      <p:ext uri="{BB962C8B-B14F-4D97-AF65-F5344CB8AC3E}">
        <p14:creationId xmlns:p14="http://schemas.microsoft.com/office/powerpoint/2010/main" val="1705737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29</a:t>
            </a:fld>
            <a:endParaRPr lang="en-AU"/>
          </a:p>
        </p:txBody>
      </p:sp>
    </p:spTree>
    <p:extLst>
      <p:ext uri="{BB962C8B-B14F-4D97-AF65-F5344CB8AC3E}">
        <p14:creationId xmlns:p14="http://schemas.microsoft.com/office/powerpoint/2010/main" val="96019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2</a:t>
            </a:fld>
            <a:endParaRPr lang="en-AU"/>
          </a:p>
        </p:txBody>
      </p:sp>
    </p:spTree>
    <p:extLst>
      <p:ext uri="{BB962C8B-B14F-4D97-AF65-F5344CB8AC3E}">
        <p14:creationId xmlns:p14="http://schemas.microsoft.com/office/powerpoint/2010/main" val="309494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Pictured: “The World’s Oldest</a:t>
            </a:r>
            <a:r>
              <a:rPr lang="en-AU" baseline="0" dirty="0" smtClean="0"/>
              <a:t> Surviving Sword”, estimated to be a 5000-year old Anatolian weapon (Eastern Turkey), discovered in the Armenian Monastery of Venice.</a:t>
            </a:r>
            <a:endParaRPr lang="en-AU" dirty="0" smtClean="0"/>
          </a:p>
          <a:p>
            <a:r>
              <a:rPr lang="en-AU" dirty="0" smtClean="0"/>
              <a:t>https://www.dailymail.co.uk/sciencetech/article-8055409/The-worlds-oldest-weapon-5-000-year-old-Anatolian-sword-discovered-Armenian-Monastery-Venice.html</a:t>
            </a:r>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5</a:t>
            </a:fld>
            <a:endParaRPr lang="en-AU"/>
          </a:p>
        </p:txBody>
      </p:sp>
    </p:spTree>
    <p:extLst>
      <p:ext uri="{BB962C8B-B14F-4D97-AF65-F5344CB8AC3E}">
        <p14:creationId xmlns:p14="http://schemas.microsoft.com/office/powerpoint/2010/main" val="180784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t>
            </a:r>
            <a:r>
              <a:rPr lang="en-AU" dirty="0" err="1" smtClean="0"/>
              <a:t>Mordhau</a:t>
            </a:r>
            <a:r>
              <a:rPr lang="en-AU" dirty="0" smtClean="0"/>
              <a:t>”, German</a:t>
            </a:r>
            <a:r>
              <a:rPr lang="en-AU" baseline="0" dirty="0" smtClean="0"/>
              <a:t> for “murder strike”, from a 1459 textbook.</a:t>
            </a:r>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7</a:t>
            </a:fld>
            <a:endParaRPr lang="en-AU"/>
          </a:p>
        </p:txBody>
      </p:sp>
    </p:spTree>
    <p:extLst>
      <p:ext uri="{BB962C8B-B14F-4D97-AF65-F5344CB8AC3E}">
        <p14:creationId xmlns:p14="http://schemas.microsoft.com/office/powerpoint/2010/main" val="70483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BBC’s The Way of the Warrior - 8. The Samurai Way - </a:t>
            </a:r>
            <a:r>
              <a:rPr lang="en-AU" dirty="0" err="1" smtClean="0"/>
              <a:t>Katori</a:t>
            </a:r>
            <a:r>
              <a:rPr lang="en-AU" dirty="0" smtClean="0"/>
              <a:t> Shinto-</a:t>
            </a:r>
            <a:r>
              <a:rPr lang="en-AU" dirty="0" err="1" smtClean="0"/>
              <a:t>ryu</a:t>
            </a:r>
            <a:endParaRPr lang="en-AU" dirty="0" smtClean="0"/>
          </a:p>
          <a:p>
            <a:r>
              <a:rPr lang="en-AU" dirty="0" smtClean="0"/>
              <a:t>https://www.youtube.com/watch?v=wBX0qS-DLNE</a:t>
            </a:r>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8</a:t>
            </a:fld>
            <a:endParaRPr lang="en-AU"/>
          </a:p>
        </p:txBody>
      </p:sp>
    </p:spTree>
    <p:extLst>
      <p:ext uri="{BB962C8B-B14F-4D97-AF65-F5344CB8AC3E}">
        <p14:creationId xmlns:p14="http://schemas.microsoft.com/office/powerpoint/2010/main" val="2239690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Ono-ha </a:t>
            </a:r>
            <a:r>
              <a:rPr lang="en-AU" dirty="0" err="1" smtClean="0"/>
              <a:t>Itto-ryu</a:t>
            </a:r>
            <a:r>
              <a:rPr lang="en-AU" dirty="0" smtClean="0"/>
              <a:t> </a:t>
            </a:r>
            <a:r>
              <a:rPr lang="en-AU" dirty="0" err="1" smtClean="0"/>
              <a:t>Kenjutsu</a:t>
            </a:r>
            <a:r>
              <a:rPr lang="en-AU" dirty="0" smtClean="0"/>
              <a:t> - 41st </a:t>
            </a:r>
            <a:r>
              <a:rPr lang="en-AU" dirty="0" err="1" smtClean="0"/>
              <a:t>Kobudo</a:t>
            </a:r>
            <a:r>
              <a:rPr lang="en-AU" dirty="0" smtClean="0"/>
              <a:t> Demonstration 2018</a:t>
            </a:r>
          </a:p>
          <a:p>
            <a:r>
              <a:rPr lang="en-AU" dirty="0" smtClean="0"/>
              <a:t>https://www.youtube.com/watch?v=ndkh8MQw9ZM</a:t>
            </a:r>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10</a:t>
            </a:fld>
            <a:endParaRPr lang="en-AU"/>
          </a:p>
        </p:txBody>
      </p:sp>
    </p:spTree>
    <p:extLst>
      <p:ext uri="{BB962C8B-B14F-4D97-AF65-F5344CB8AC3E}">
        <p14:creationId xmlns:p14="http://schemas.microsoft.com/office/powerpoint/2010/main" val="12352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Fist</a:t>
            </a:r>
            <a:r>
              <a:rPr lang="en-AU" baseline="0" dirty="0" smtClean="0"/>
              <a:t> of Fury (1972) – starring Bruce Lee as Chen Zen</a:t>
            </a:r>
            <a:endParaRPr lang="en-AU" dirty="0" smtClean="0"/>
          </a:p>
          <a:p>
            <a:r>
              <a:rPr lang="en-AU" dirty="0" smtClean="0"/>
              <a:t>https://www.youtube.com/watch?v=MigKXB_zSyo</a:t>
            </a:r>
          </a:p>
        </p:txBody>
      </p:sp>
      <p:sp>
        <p:nvSpPr>
          <p:cNvPr id="4" name="Slide Number Placeholder 3"/>
          <p:cNvSpPr>
            <a:spLocks noGrp="1"/>
          </p:cNvSpPr>
          <p:nvPr>
            <p:ph type="sldNum" sz="quarter" idx="10"/>
          </p:nvPr>
        </p:nvSpPr>
        <p:spPr/>
        <p:txBody>
          <a:bodyPr/>
          <a:lstStyle/>
          <a:p>
            <a:fld id="{2B7813F9-AA00-4D8C-A2A7-462F90972933}" type="slidenum">
              <a:rPr lang="en-AU" smtClean="0"/>
              <a:t>12</a:t>
            </a:fld>
            <a:endParaRPr lang="en-AU"/>
          </a:p>
        </p:txBody>
      </p:sp>
    </p:spTree>
    <p:extLst>
      <p:ext uri="{BB962C8B-B14F-4D97-AF65-F5344CB8AC3E}">
        <p14:creationId xmlns:p14="http://schemas.microsoft.com/office/powerpoint/2010/main" val="241940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first kendo motion picture - from 1897</a:t>
            </a:r>
          </a:p>
          <a:p>
            <a:r>
              <a:rPr lang="en-AU" dirty="0" smtClean="0"/>
              <a:t>https://www.youtube.com/watch?v=WN9SDF05nX0</a:t>
            </a:r>
          </a:p>
        </p:txBody>
      </p:sp>
      <p:sp>
        <p:nvSpPr>
          <p:cNvPr id="4" name="Slide Number Placeholder 3"/>
          <p:cNvSpPr>
            <a:spLocks noGrp="1"/>
          </p:cNvSpPr>
          <p:nvPr>
            <p:ph type="sldNum" sz="quarter" idx="10"/>
          </p:nvPr>
        </p:nvSpPr>
        <p:spPr/>
        <p:txBody>
          <a:bodyPr/>
          <a:lstStyle/>
          <a:p>
            <a:fld id="{2B7813F9-AA00-4D8C-A2A7-462F90972933}" type="slidenum">
              <a:rPr lang="en-AU" smtClean="0"/>
              <a:t>14</a:t>
            </a:fld>
            <a:endParaRPr lang="en-AU"/>
          </a:p>
        </p:txBody>
      </p:sp>
    </p:spTree>
    <p:extLst>
      <p:ext uri="{BB962C8B-B14F-4D97-AF65-F5344CB8AC3E}">
        <p14:creationId xmlns:p14="http://schemas.microsoft.com/office/powerpoint/2010/main" val="169345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B7813F9-AA00-4D8C-A2A7-462F90972933}" type="slidenum">
              <a:rPr lang="en-AU" smtClean="0"/>
              <a:t>18</a:t>
            </a:fld>
            <a:endParaRPr lang="en-AU"/>
          </a:p>
        </p:txBody>
      </p:sp>
    </p:spTree>
    <p:extLst>
      <p:ext uri="{BB962C8B-B14F-4D97-AF65-F5344CB8AC3E}">
        <p14:creationId xmlns:p14="http://schemas.microsoft.com/office/powerpoint/2010/main" val="2687656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TextBox 6"/>
          <p:cNvSpPr txBox="1"/>
          <p:nvPr userDrawn="1"/>
        </p:nvSpPr>
        <p:spPr>
          <a:xfrm>
            <a:off x="-75415" y="0"/>
            <a:ext cx="12349113" cy="4939645"/>
          </a:xfrm>
          <a:prstGeom prst="rect">
            <a:avLst/>
          </a:prstGeom>
          <a:solidFill>
            <a:srgbClr val="CC6B00"/>
          </a:solidFill>
          <a:effectLst>
            <a:outerShdw blurRad="50800" dist="38100" dir="5400000" algn="tl" rotWithShape="0">
              <a:prstClr val="black">
                <a:alpha val="40000"/>
              </a:prstClr>
            </a:outerShdw>
          </a:effectLst>
        </p:spPr>
        <p:txBody>
          <a:bodyPr wrap="square" rtlCol="0">
            <a:noAutofit/>
          </a:bodyPr>
          <a:lstStyle/>
          <a:p>
            <a:endParaRPr lang="en-AU" dirty="0">
              <a:solidFill>
                <a:schemeClr val="bg1"/>
              </a:solidFill>
              <a:latin typeface="Palatino Linotype" panose="02040502050505030304" pitchFamily="18" charset="0"/>
              <a:ea typeface="Lato" panose="020F0502020204030203" pitchFamily="34" charset="0"/>
              <a:cs typeface="Lato" panose="020F0502020204030203" pitchFamily="34" charset="0"/>
            </a:endParaRPr>
          </a:p>
        </p:txBody>
      </p:sp>
      <p:sp>
        <p:nvSpPr>
          <p:cNvPr id="2" name="Title 1"/>
          <p:cNvSpPr>
            <a:spLocks noGrp="1"/>
          </p:cNvSpPr>
          <p:nvPr>
            <p:ph type="ctrTitle" hasCustomPrompt="1"/>
          </p:nvPr>
        </p:nvSpPr>
        <p:spPr>
          <a:xfrm>
            <a:off x="2294827" y="623241"/>
            <a:ext cx="8424421" cy="1121216"/>
          </a:xfrm>
          <a:effectLst>
            <a:outerShdw blurRad="50800" dist="38100" dir="2700000" algn="tl" rotWithShape="0">
              <a:prstClr val="black"/>
            </a:outerShdw>
          </a:effectLst>
        </p:spPr>
        <p:txBody>
          <a:bodyPr anchor="b"/>
          <a:lstStyle>
            <a:lvl1pPr algn="l">
              <a:defRPr sz="6000" b="1">
                <a:latin typeface="Palatino Linotype" panose="02040502050505030304" pitchFamily="18" charset="0"/>
              </a:defRPr>
            </a:lvl1pPr>
          </a:lstStyle>
          <a:p>
            <a:r>
              <a:rPr lang="en-US" dirty="0" smtClean="0"/>
              <a:t>Darwin Kendo Club</a:t>
            </a:r>
            <a:endParaRPr lang="en-AU" dirty="0"/>
          </a:p>
        </p:txBody>
      </p:sp>
      <p:sp>
        <p:nvSpPr>
          <p:cNvPr id="3" name="Subtitle 2"/>
          <p:cNvSpPr>
            <a:spLocks noGrp="1"/>
          </p:cNvSpPr>
          <p:nvPr>
            <p:ph type="subTitle" idx="1"/>
          </p:nvPr>
        </p:nvSpPr>
        <p:spPr>
          <a:xfrm>
            <a:off x="2294826" y="2253005"/>
            <a:ext cx="8424422" cy="1655762"/>
          </a:xfrm>
          <a:effectLst>
            <a:outerShdw blurRad="12700" dist="25400" dir="2700000" algn="tl" rotWithShape="0">
              <a:prstClr val="black">
                <a:alpha val="50000"/>
              </a:prstClr>
            </a:outerShdw>
          </a:effectLst>
        </p:spPr>
        <p:txBody>
          <a:bodyPr>
            <a:normAutofit/>
          </a:bodyPr>
          <a:lstStyle>
            <a:lvl1pPr marL="0" indent="0" algn="l">
              <a:buNone/>
              <a:defRPr sz="2800">
                <a:solidFill>
                  <a:srgbClr val="FFFF99"/>
                </a:solidFill>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AU" dirty="0"/>
          </a:p>
        </p:txBody>
      </p:sp>
      <p:pic>
        <p:nvPicPr>
          <p:cNvPr id="8" name="Picture 7"/>
          <p:cNvPicPr>
            <a:picLocks noChangeAspect="1"/>
          </p:cNvPicPr>
          <p:nvPr userDrawn="1"/>
        </p:nvPicPr>
        <p:blipFill>
          <a:blip r:embed="rId2"/>
          <a:stretch>
            <a:fillRect/>
          </a:stretch>
        </p:blipFill>
        <p:spPr>
          <a:xfrm>
            <a:off x="575035" y="451216"/>
            <a:ext cx="1578390" cy="1578390"/>
          </a:xfrm>
          <a:prstGeom prst="rect">
            <a:avLst/>
          </a:prstGeom>
        </p:spPr>
      </p:pic>
    </p:spTree>
    <p:extLst>
      <p:ext uri="{BB962C8B-B14F-4D97-AF65-F5344CB8AC3E}">
        <p14:creationId xmlns:p14="http://schemas.microsoft.com/office/powerpoint/2010/main" val="4080893061"/>
      </p:ext>
    </p:extLst>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358218" y="6356350"/>
            <a:ext cx="3223182" cy="365125"/>
          </a:xfrm>
          <a:prstGeom prst="rect">
            <a:avLst/>
          </a:prstGeom>
        </p:spPr>
        <p:txBody>
          <a:bodyPr/>
          <a:lstStyle/>
          <a:p>
            <a:fld id="{11A9B563-FBD9-4E34-A821-33E5C1DFC601}" type="datetimeFigureOut">
              <a:rPr lang="en-AU" smtClean="0"/>
              <a:t>22/10/2021</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3210612" cy="365125"/>
          </a:xfrm>
          <a:prstGeom prst="rect">
            <a:avLst/>
          </a:prstGeom>
        </p:spPr>
        <p:txBody>
          <a:bodyPr/>
          <a:lstStyle/>
          <a:p>
            <a:fld id="{8BCF5F2A-0CB1-4082-9AEF-599A44B5C5DB}" type="slidenum">
              <a:rPr lang="en-AU" smtClean="0"/>
              <a:t>‹#›</a:t>
            </a:fld>
            <a:endParaRPr lang="en-AU"/>
          </a:p>
        </p:txBody>
      </p:sp>
    </p:spTree>
    <p:extLst>
      <p:ext uri="{BB962C8B-B14F-4D97-AF65-F5344CB8AC3E}">
        <p14:creationId xmlns:p14="http://schemas.microsoft.com/office/powerpoint/2010/main" val="251661669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358218" y="6356350"/>
            <a:ext cx="3223182" cy="365125"/>
          </a:xfrm>
          <a:prstGeom prst="rect">
            <a:avLst/>
          </a:prstGeom>
        </p:spPr>
        <p:txBody>
          <a:bodyPr/>
          <a:lstStyle/>
          <a:p>
            <a:fld id="{11A9B563-FBD9-4E34-A821-33E5C1DFC601}" type="datetimeFigureOut">
              <a:rPr lang="en-AU" smtClean="0"/>
              <a:t>22/10/2021</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3210612" cy="365125"/>
          </a:xfrm>
          <a:prstGeom prst="rect">
            <a:avLst/>
          </a:prstGeom>
        </p:spPr>
        <p:txBody>
          <a:bodyPr/>
          <a:lstStyle/>
          <a:p>
            <a:fld id="{8BCF5F2A-0CB1-4082-9AEF-599A44B5C5DB}" type="slidenum">
              <a:rPr lang="en-AU" smtClean="0"/>
              <a:t>‹#›</a:t>
            </a:fld>
            <a:endParaRPr lang="en-AU"/>
          </a:p>
        </p:txBody>
      </p:sp>
    </p:spTree>
    <p:extLst>
      <p:ext uri="{BB962C8B-B14F-4D97-AF65-F5344CB8AC3E}">
        <p14:creationId xmlns:p14="http://schemas.microsoft.com/office/powerpoint/2010/main" val="425497955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628715079"/>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p:cNvSpPr txBox="1"/>
          <p:nvPr userDrawn="1"/>
        </p:nvSpPr>
        <p:spPr>
          <a:xfrm>
            <a:off x="-75415" y="0"/>
            <a:ext cx="12349113" cy="4939645"/>
          </a:xfrm>
          <a:prstGeom prst="rect">
            <a:avLst/>
          </a:prstGeom>
          <a:solidFill>
            <a:srgbClr val="FF9C2F"/>
          </a:solidFill>
          <a:effectLst>
            <a:outerShdw blurRad="50800" dist="38100" dir="5400000" algn="tl" rotWithShape="0">
              <a:prstClr val="black">
                <a:alpha val="40000"/>
              </a:prstClr>
            </a:outerShdw>
          </a:effectLst>
        </p:spPr>
        <p:txBody>
          <a:bodyPr wrap="square" rtlCol="0">
            <a:noAutofit/>
          </a:bodyPr>
          <a:lstStyle/>
          <a:p>
            <a:endParaRPr lang="en-AU" dirty="0">
              <a:solidFill>
                <a:schemeClr val="bg1"/>
              </a:solidFill>
              <a:latin typeface="Palatino Linotype" panose="02040502050505030304" pitchFamily="18" charset="0"/>
              <a:ea typeface="Lato" panose="020F0502020204030203" pitchFamily="34" charset="0"/>
              <a:cs typeface="Lato" panose="020F0502020204030203" pitchFamily="34" charset="0"/>
            </a:endParaRPr>
          </a:p>
        </p:txBody>
      </p:sp>
      <p:sp>
        <p:nvSpPr>
          <p:cNvPr id="14" name="Text Placeholder 13"/>
          <p:cNvSpPr>
            <a:spLocks noGrp="1"/>
          </p:cNvSpPr>
          <p:nvPr>
            <p:ph type="body" sz="quarter" idx="13"/>
          </p:nvPr>
        </p:nvSpPr>
        <p:spPr>
          <a:xfrm>
            <a:off x="820738" y="2650003"/>
            <a:ext cx="10236200" cy="1998663"/>
          </a:xfrm>
          <a:effectLst>
            <a:outerShdw blurRad="38100" dist="25400" dir="2400000" algn="tl" rotWithShape="0">
              <a:prstClr val="black"/>
            </a:outerShdw>
          </a:effectLst>
        </p:spPr>
        <p:txBody>
          <a:bodyPr>
            <a:noAutofit/>
          </a:bodyPr>
          <a:lstStyle>
            <a:lvl1pPr marL="0" indent="0">
              <a:buNone/>
              <a:defRPr sz="4000">
                <a:solidFill>
                  <a:schemeClr val="bg1"/>
                </a:solidFill>
              </a:defRPr>
            </a:lvl1pPr>
            <a:lvl2pPr marL="457200" indent="0">
              <a:buNone/>
              <a:defRPr sz="3600">
                <a:solidFill>
                  <a:schemeClr val="bg1"/>
                </a:solidFill>
              </a:defRPr>
            </a:lvl2pPr>
            <a:lvl3pPr marL="914400" indent="0">
              <a:buNone/>
              <a:defRPr sz="32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113883977"/>
      </p:ext>
    </p:extLst>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358218" y="6356350"/>
            <a:ext cx="3223182" cy="365125"/>
          </a:xfrm>
          <a:prstGeom prst="rect">
            <a:avLst/>
          </a:prstGeom>
        </p:spPr>
        <p:txBody>
          <a:bodyPr/>
          <a:lstStyle/>
          <a:p>
            <a:fld id="{11A9B563-FBD9-4E34-A821-33E5C1DFC601}" type="datetimeFigureOut">
              <a:rPr lang="en-AU" smtClean="0"/>
              <a:t>22/10/2021</a:t>
            </a:fld>
            <a:endParaRPr lang="en-AU"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3210612" cy="365125"/>
          </a:xfrm>
          <a:prstGeom prst="rect">
            <a:avLst/>
          </a:prstGeom>
        </p:spPr>
        <p:txBody>
          <a:bodyPr/>
          <a:lstStyle/>
          <a:p>
            <a:fld id="{8BCF5F2A-0CB1-4082-9AEF-599A44B5C5DB}" type="slidenum">
              <a:rPr lang="en-AU" smtClean="0"/>
              <a:t>‹#›</a:t>
            </a:fld>
            <a:endParaRPr lang="en-AU"/>
          </a:p>
        </p:txBody>
      </p:sp>
    </p:spTree>
    <p:extLst>
      <p:ext uri="{BB962C8B-B14F-4D97-AF65-F5344CB8AC3E}">
        <p14:creationId xmlns:p14="http://schemas.microsoft.com/office/powerpoint/2010/main" val="2877058588"/>
      </p:ext>
    </p:extLst>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358218" y="6356350"/>
            <a:ext cx="3223182" cy="365125"/>
          </a:xfrm>
          <a:prstGeom prst="rect">
            <a:avLst/>
          </a:prstGeom>
        </p:spPr>
        <p:txBody>
          <a:bodyPr/>
          <a:lstStyle/>
          <a:p>
            <a:fld id="{11A9B563-FBD9-4E34-A821-33E5C1DFC601}" type="datetimeFigureOut">
              <a:rPr lang="en-AU" smtClean="0"/>
              <a:t>22/10/2021</a:t>
            </a:fld>
            <a:endParaRPr lang="en-A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610600" y="6356350"/>
            <a:ext cx="3210612" cy="365125"/>
          </a:xfrm>
          <a:prstGeom prst="rect">
            <a:avLst/>
          </a:prstGeom>
        </p:spPr>
        <p:txBody>
          <a:bodyPr/>
          <a:lstStyle/>
          <a:p>
            <a:fld id="{8BCF5F2A-0CB1-4082-9AEF-599A44B5C5DB}" type="slidenum">
              <a:rPr lang="en-AU" smtClean="0"/>
              <a:t>‹#›</a:t>
            </a:fld>
            <a:endParaRPr lang="en-AU"/>
          </a:p>
        </p:txBody>
      </p:sp>
    </p:spTree>
    <p:extLst>
      <p:ext uri="{BB962C8B-B14F-4D97-AF65-F5344CB8AC3E}">
        <p14:creationId xmlns:p14="http://schemas.microsoft.com/office/powerpoint/2010/main" val="2359974465"/>
      </p:ext>
    </p:extLst>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ideo Cli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358218" y="6356350"/>
            <a:ext cx="3223182" cy="365125"/>
          </a:xfrm>
          <a:prstGeom prst="rect">
            <a:avLst/>
          </a:prstGeom>
        </p:spPr>
        <p:txBody>
          <a:bodyPr/>
          <a:lstStyle/>
          <a:p>
            <a:fld id="{11A9B563-FBD9-4E34-A821-33E5C1DFC601}" type="datetimeFigureOut">
              <a:rPr lang="en-AU" smtClean="0"/>
              <a:t>22/10/2021</a:t>
            </a:fld>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56350"/>
            <a:ext cx="3210612" cy="365125"/>
          </a:xfrm>
          <a:prstGeom prst="rect">
            <a:avLst/>
          </a:prstGeom>
        </p:spPr>
        <p:txBody>
          <a:bodyPr/>
          <a:lstStyle/>
          <a:p>
            <a:fld id="{8BCF5F2A-0CB1-4082-9AEF-599A44B5C5DB}" type="slidenum">
              <a:rPr lang="en-AU" smtClean="0"/>
              <a:t>‹#›</a:t>
            </a:fld>
            <a:endParaRPr lang="en-AU"/>
          </a:p>
        </p:txBody>
      </p:sp>
      <p:sp>
        <p:nvSpPr>
          <p:cNvPr id="6" name="TextBox 5"/>
          <p:cNvSpPr txBox="1"/>
          <p:nvPr userDrawn="1"/>
        </p:nvSpPr>
        <p:spPr>
          <a:xfrm>
            <a:off x="-75415" y="0"/>
            <a:ext cx="12349113" cy="6940627"/>
          </a:xfrm>
          <a:prstGeom prst="rect">
            <a:avLst/>
          </a:prstGeom>
          <a:solidFill>
            <a:schemeClr val="tx1"/>
          </a:solidFill>
          <a:effectLst>
            <a:outerShdw blurRad="50800" dist="38100" dir="5400000" algn="tl" rotWithShape="0">
              <a:prstClr val="black">
                <a:alpha val="40000"/>
              </a:prstClr>
            </a:outerShdw>
          </a:effectLst>
        </p:spPr>
        <p:txBody>
          <a:bodyPr wrap="square" rtlCol="0">
            <a:noAutofit/>
          </a:bodyPr>
          <a:lstStyle/>
          <a:p>
            <a:endParaRPr lang="en-AU" dirty="0">
              <a:solidFill>
                <a:schemeClr val="bg1"/>
              </a:solidFill>
              <a:latin typeface="Palatino Linotype" panose="02040502050505030304" pitchFamily="18"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379809828"/>
      </p:ext>
    </p:extLst>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8218" y="6356350"/>
            <a:ext cx="3223182" cy="365125"/>
          </a:xfrm>
          <a:prstGeom prst="rect">
            <a:avLst/>
          </a:prstGeom>
        </p:spPr>
        <p:txBody>
          <a:bodyPr/>
          <a:lstStyle/>
          <a:p>
            <a:fld id="{11A9B563-FBD9-4E34-A821-33E5C1DFC601}" type="datetimeFigureOut">
              <a:rPr lang="en-AU" smtClean="0"/>
              <a:t>22/10/2021</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3210612" cy="365125"/>
          </a:xfrm>
          <a:prstGeom prst="rect">
            <a:avLst/>
          </a:prstGeom>
        </p:spPr>
        <p:txBody>
          <a:bodyPr/>
          <a:lstStyle/>
          <a:p>
            <a:fld id="{8BCF5F2A-0CB1-4082-9AEF-599A44B5C5DB}" type="slidenum">
              <a:rPr lang="en-AU" smtClean="0"/>
              <a:t>‹#›</a:t>
            </a:fld>
            <a:endParaRPr lang="en-AU"/>
          </a:p>
        </p:txBody>
      </p:sp>
    </p:spTree>
    <p:extLst>
      <p:ext uri="{BB962C8B-B14F-4D97-AF65-F5344CB8AC3E}">
        <p14:creationId xmlns:p14="http://schemas.microsoft.com/office/powerpoint/2010/main" val="2605724659"/>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358218" y="6356350"/>
            <a:ext cx="3223182" cy="365125"/>
          </a:xfrm>
          <a:prstGeom prst="rect">
            <a:avLst/>
          </a:prstGeom>
        </p:spPr>
        <p:txBody>
          <a:bodyPr/>
          <a:lstStyle/>
          <a:p>
            <a:fld id="{11A9B563-FBD9-4E34-A821-33E5C1DFC601}" type="datetimeFigureOut">
              <a:rPr lang="en-AU" smtClean="0"/>
              <a:t>22/10/2021</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3210612" cy="365125"/>
          </a:xfrm>
          <a:prstGeom prst="rect">
            <a:avLst/>
          </a:prstGeom>
        </p:spPr>
        <p:txBody>
          <a:bodyPr/>
          <a:lstStyle/>
          <a:p>
            <a:fld id="{8BCF5F2A-0CB1-4082-9AEF-599A44B5C5DB}" type="slidenum">
              <a:rPr lang="en-AU" smtClean="0"/>
              <a:t>‹#›</a:t>
            </a:fld>
            <a:endParaRPr lang="en-AU"/>
          </a:p>
        </p:txBody>
      </p:sp>
    </p:spTree>
    <p:extLst>
      <p:ext uri="{BB962C8B-B14F-4D97-AF65-F5344CB8AC3E}">
        <p14:creationId xmlns:p14="http://schemas.microsoft.com/office/powerpoint/2010/main" val="3176404914"/>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358218" y="6356350"/>
            <a:ext cx="3223182" cy="365125"/>
          </a:xfrm>
          <a:prstGeom prst="rect">
            <a:avLst/>
          </a:prstGeom>
        </p:spPr>
        <p:txBody>
          <a:bodyPr/>
          <a:lstStyle/>
          <a:p>
            <a:fld id="{11A9B563-FBD9-4E34-A821-33E5C1DFC601}" type="datetimeFigureOut">
              <a:rPr lang="en-AU" smtClean="0"/>
              <a:t>22/10/2021</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3210612" cy="365125"/>
          </a:xfrm>
          <a:prstGeom prst="rect">
            <a:avLst/>
          </a:prstGeom>
        </p:spPr>
        <p:txBody>
          <a:bodyPr/>
          <a:lstStyle/>
          <a:p>
            <a:fld id="{8BCF5F2A-0CB1-4082-9AEF-599A44B5C5DB}" type="slidenum">
              <a:rPr lang="en-AU" smtClean="0"/>
              <a:t>‹#›</a:t>
            </a:fld>
            <a:endParaRPr lang="en-AU"/>
          </a:p>
        </p:txBody>
      </p:sp>
    </p:spTree>
    <p:extLst>
      <p:ext uri="{BB962C8B-B14F-4D97-AF65-F5344CB8AC3E}">
        <p14:creationId xmlns:p14="http://schemas.microsoft.com/office/powerpoint/2010/main" val="412789282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75415" y="1"/>
            <a:ext cx="12349113" cy="1112362"/>
          </a:xfrm>
          <a:prstGeom prst="rect">
            <a:avLst/>
          </a:prstGeom>
          <a:solidFill>
            <a:srgbClr val="CC6B00"/>
          </a:solidFill>
          <a:effectLst>
            <a:outerShdw blurRad="50800" dist="38100" dir="5400000" algn="tl" rotWithShape="0">
              <a:prstClr val="black">
                <a:alpha val="40000"/>
              </a:prstClr>
            </a:outerShdw>
          </a:effectLst>
        </p:spPr>
        <p:txBody>
          <a:bodyPr wrap="square" rtlCol="0">
            <a:noAutofit/>
          </a:bodyPr>
          <a:lstStyle/>
          <a:p>
            <a:endParaRPr lang="en-AU" dirty="0">
              <a:solidFill>
                <a:schemeClr val="bg1"/>
              </a:solidFill>
              <a:latin typeface="Palatino Linotype" panose="02040502050505030304" pitchFamily="18" charset="0"/>
              <a:ea typeface="Lato" panose="020F0502020204030203" pitchFamily="34" charset="0"/>
              <a:cs typeface="Lato" panose="020F0502020204030203" pitchFamily="34" charset="0"/>
            </a:endParaRPr>
          </a:p>
        </p:txBody>
      </p:sp>
      <p:sp>
        <p:nvSpPr>
          <p:cNvPr id="2" name="Title Placeholder 1"/>
          <p:cNvSpPr>
            <a:spLocks noGrp="1"/>
          </p:cNvSpPr>
          <p:nvPr>
            <p:ph type="title"/>
          </p:nvPr>
        </p:nvSpPr>
        <p:spPr>
          <a:xfrm>
            <a:off x="358218" y="113103"/>
            <a:ext cx="10666759" cy="886160"/>
          </a:xfrm>
          <a:prstGeom prst="rect">
            <a:avLst/>
          </a:prstGeom>
          <a:effectLst>
            <a:outerShdw blurRad="50800" dist="38100" dir="2700000" algn="tl" rotWithShape="0">
              <a:prstClr val="black"/>
            </a:outerShdw>
          </a:effectLst>
        </p:spPr>
        <p:txBody>
          <a:bodyPr anchor="ctr"/>
          <a:lstStyle/>
          <a:p>
            <a:pPr marL="0" lvl="0"/>
            <a:r>
              <a:rPr lang="en-US" dirty="0" smtClean="0"/>
              <a:t>Click to edit Master title style</a:t>
            </a:r>
            <a:endParaRPr lang="en-AU" dirty="0"/>
          </a:p>
        </p:txBody>
      </p:sp>
      <p:sp>
        <p:nvSpPr>
          <p:cNvPr id="3" name="Text Placeholder 2"/>
          <p:cNvSpPr>
            <a:spLocks noGrp="1"/>
          </p:cNvSpPr>
          <p:nvPr>
            <p:ph type="body" idx="1"/>
          </p:nvPr>
        </p:nvSpPr>
        <p:spPr>
          <a:xfrm>
            <a:off x="358218" y="1461155"/>
            <a:ext cx="11462994" cy="470397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1" name="Picture 10"/>
          <p:cNvPicPr>
            <a:picLocks noChangeAspect="1"/>
          </p:cNvPicPr>
          <p:nvPr userDrawn="1"/>
        </p:nvPicPr>
        <p:blipFill>
          <a:blip r:embed="rId13"/>
          <a:stretch>
            <a:fillRect/>
          </a:stretch>
        </p:blipFill>
        <p:spPr>
          <a:xfrm>
            <a:off x="11165409" y="113102"/>
            <a:ext cx="886160" cy="886160"/>
          </a:xfrm>
          <a:prstGeom prst="rect">
            <a:avLst/>
          </a:prstGeom>
        </p:spPr>
      </p:pic>
      <p:sp>
        <p:nvSpPr>
          <p:cNvPr id="22" name="Date Placeholder 3"/>
          <p:cNvSpPr txBox="1">
            <a:spLocks/>
          </p:cNvSpPr>
          <p:nvPr userDrawn="1"/>
        </p:nvSpPr>
        <p:spPr>
          <a:xfrm>
            <a:off x="358218" y="6339068"/>
            <a:ext cx="322318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512A84-3AB8-458E-A714-8E875B04B4B9}" type="datetime2">
              <a:rPr lang="en-AU" smtClean="0"/>
              <a:pPr/>
              <a:t>Friday, 22 October 2021</a:t>
            </a:fld>
            <a:r>
              <a:rPr lang="en-AU" dirty="0" smtClean="0"/>
              <a:t> • </a:t>
            </a:r>
            <a:r>
              <a:rPr lang="en-AU" dirty="0" smtClean="0"/>
              <a:t>v1.1</a:t>
            </a:r>
            <a:endParaRPr lang="en-AU" dirty="0"/>
          </a:p>
        </p:txBody>
      </p:sp>
      <p:sp>
        <p:nvSpPr>
          <p:cNvPr id="23" name="Slide Number Placeholder 5"/>
          <p:cNvSpPr txBox="1">
            <a:spLocks/>
          </p:cNvSpPr>
          <p:nvPr userDrawn="1"/>
        </p:nvSpPr>
        <p:spPr>
          <a:xfrm>
            <a:off x="8610600" y="6339068"/>
            <a:ext cx="321061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mtClean="0"/>
              <a:t>Slide </a:t>
            </a:r>
            <a:fld id="{8BCF5F2A-0CB1-4082-9AEF-599A44B5C5DB}" type="slidenum">
              <a:rPr lang="en-AU" smtClean="0"/>
              <a:pPr/>
              <a:t>‹#›</a:t>
            </a:fld>
            <a:r>
              <a:rPr lang="en-AU" smtClean="0"/>
              <a:t> </a:t>
            </a:r>
            <a:endParaRPr lang="en-AU" dirty="0"/>
          </a:p>
        </p:txBody>
      </p:sp>
      <p:cxnSp>
        <p:nvCxnSpPr>
          <p:cNvPr id="24" name="Straight Connector 23"/>
          <p:cNvCxnSpPr/>
          <p:nvPr userDrawn="1"/>
        </p:nvCxnSpPr>
        <p:spPr>
          <a:xfrm>
            <a:off x="358218" y="6339068"/>
            <a:ext cx="114629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726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iming>
    <p:tnLst>
      <p:par>
        <p:cTn id="1" dur="indefinite" restart="never" nodeType="tmRoot"/>
      </p:par>
    </p:tnLst>
  </p:timing>
  <p:txStyles>
    <p:titleStyle>
      <a:lvl1pPr algn="l" defTabSz="914400" rtl="0" eaLnBrk="1" latinLnBrk="0" hangingPunct="1">
        <a:lnSpc>
          <a:spcPct val="90000"/>
        </a:lnSpc>
        <a:spcBef>
          <a:spcPct val="0"/>
        </a:spcBef>
        <a:buNone/>
        <a:defRPr lang="en-AU" sz="4800" b="1" kern="1200" dirty="0" smtClean="0">
          <a:solidFill>
            <a:schemeClr val="bg1"/>
          </a:solidFill>
          <a:latin typeface="Palatino Linotype" panose="02040502050505030304" pitchFamily="18"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ndkh8MQw9ZM?t=405"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MigKXB_zSyo?t=9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WN9SDF05nX0?t=35"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fpagB8wWn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s://youtu.be/wBX0qS-DLNE?t=53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Darwin Kendo Club</a:t>
            </a:r>
            <a:endParaRPr lang="en-AU" dirty="0"/>
          </a:p>
        </p:txBody>
      </p:sp>
      <p:sp>
        <p:nvSpPr>
          <p:cNvPr id="3" name="Subtitle 2"/>
          <p:cNvSpPr>
            <a:spLocks noGrp="1"/>
          </p:cNvSpPr>
          <p:nvPr>
            <p:ph type="subTitle" idx="1"/>
          </p:nvPr>
        </p:nvSpPr>
        <p:spPr/>
        <p:txBody>
          <a:bodyPr/>
          <a:lstStyle/>
          <a:p>
            <a:r>
              <a:rPr lang="en-AU" dirty="0" smtClean="0"/>
              <a:t>Movie Night – Sunday 20 December 2020</a:t>
            </a:r>
          </a:p>
          <a:p>
            <a:endParaRPr lang="en-AU" dirty="0"/>
          </a:p>
        </p:txBody>
      </p:sp>
      <p:sp>
        <p:nvSpPr>
          <p:cNvPr id="5" name="Subtitle 2"/>
          <p:cNvSpPr txBox="1">
            <a:spLocks/>
          </p:cNvSpPr>
          <p:nvPr/>
        </p:nvSpPr>
        <p:spPr>
          <a:xfrm>
            <a:off x="2294826" y="5382704"/>
            <a:ext cx="8424422" cy="546756"/>
          </a:xfrm>
          <a:prstGeom prst="rect">
            <a:avLst/>
          </a:prstGeom>
          <a:effectLst>
            <a:outerShdw blurRad="12700" dist="127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FFF99"/>
                </a:solidFill>
                <a:latin typeface="Palatino Linotype" panose="02040502050505030304" pitchFamily="18"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smtClean="0">
                <a:solidFill>
                  <a:srgbClr val="CC6B00"/>
                </a:solidFill>
              </a:rPr>
              <a:t>Bernard Yehuda</a:t>
            </a:r>
            <a:endParaRPr lang="en-AU" dirty="0">
              <a:solidFill>
                <a:srgbClr val="CC6B00"/>
              </a:solidFill>
            </a:endParaRPr>
          </a:p>
        </p:txBody>
      </p:sp>
      <p:sp>
        <p:nvSpPr>
          <p:cNvPr id="6" name="Subtitle 2"/>
          <p:cNvSpPr txBox="1">
            <a:spLocks/>
          </p:cNvSpPr>
          <p:nvPr/>
        </p:nvSpPr>
        <p:spPr>
          <a:xfrm>
            <a:off x="2294826" y="3293809"/>
            <a:ext cx="8424422" cy="1123506"/>
          </a:xfrm>
          <a:prstGeom prst="rect">
            <a:avLst/>
          </a:prstGeom>
          <a:effectLst>
            <a:outerShdw blurRad="12700" dist="25400" dir="2700000" algn="tl" rotWithShape="0">
              <a:prstClr val="black">
                <a:alpha val="5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FFF99"/>
                </a:solidFill>
                <a:latin typeface="Palatino Linotype" panose="02040502050505030304" pitchFamily="18"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6000" dirty="0" smtClean="0">
                <a:solidFill>
                  <a:schemeClr val="tx1"/>
                </a:solidFill>
              </a:rPr>
              <a:t>Ken (1964)</a:t>
            </a:r>
          </a:p>
        </p:txBody>
      </p:sp>
    </p:spTree>
    <p:extLst>
      <p:ext uri="{BB962C8B-B14F-4D97-AF65-F5344CB8AC3E}">
        <p14:creationId xmlns:p14="http://schemas.microsoft.com/office/powerpoint/2010/main" val="4092938416"/>
      </p:ext>
    </p:extLst>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1751" y="5653330"/>
            <a:ext cx="7020994" cy="923330"/>
          </a:xfrm>
          <a:prstGeom prst="rect">
            <a:avLst/>
          </a:prstGeom>
        </p:spPr>
        <p:txBody>
          <a:bodyPr wrap="square">
            <a:spAutoFit/>
          </a:bodyPr>
          <a:lstStyle/>
          <a:p>
            <a:r>
              <a:rPr lang="en-AU" b="1" dirty="0">
                <a:solidFill>
                  <a:schemeClr val="bg1"/>
                </a:solidFill>
              </a:rPr>
              <a:t>Ono-ha </a:t>
            </a:r>
            <a:r>
              <a:rPr lang="en-AU" b="1" dirty="0" err="1">
                <a:solidFill>
                  <a:schemeClr val="bg1"/>
                </a:solidFill>
              </a:rPr>
              <a:t>Itto-ryu</a:t>
            </a:r>
            <a:r>
              <a:rPr lang="en-AU" b="1" dirty="0">
                <a:solidFill>
                  <a:schemeClr val="bg1"/>
                </a:solidFill>
              </a:rPr>
              <a:t> </a:t>
            </a:r>
            <a:r>
              <a:rPr lang="en-AU" b="1" dirty="0" err="1">
                <a:solidFill>
                  <a:schemeClr val="bg1"/>
                </a:solidFill>
              </a:rPr>
              <a:t>Kenjutsu</a:t>
            </a:r>
            <a:r>
              <a:rPr lang="en-AU" b="1" dirty="0">
                <a:solidFill>
                  <a:schemeClr val="bg1"/>
                </a:solidFill>
              </a:rPr>
              <a:t> - 41st </a:t>
            </a:r>
            <a:r>
              <a:rPr lang="en-AU" b="1" dirty="0" err="1">
                <a:solidFill>
                  <a:schemeClr val="bg1"/>
                </a:solidFill>
              </a:rPr>
              <a:t>Kobudo</a:t>
            </a:r>
            <a:r>
              <a:rPr lang="en-AU" b="1" dirty="0">
                <a:solidFill>
                  <a:schemeClr val="bg1"/>
                </a:solidFill>
              </a:rPr>
              <a:t> Demonstration 2018</a:t>
            </a:r>
          </a:p>
          <a:p>
            <a:r>
              <a:rPr lang="en-AU" dirty="0" smtClean="0">
                <a:solidFill>
                  <a:schemeClr val="bg1"/>
                </a:solidFill>
                <a:hlinkClick r:id="rId3"/>
              </a:rPr>
              <a:t>https</a:t>
            </a:r>
            <a:r>
              <a:rPr lang="en-AU" dirty="0">
                <a:solidFill>
                  <a:schemeClr val="bg1"/>
                </a:solidFill>
                <a:hlinkClick r:id="rId3"/>
              </a:rPr>
              <a:t>://</a:t>
            </a:r>
            <a:r>
              <a:rPr lang="en-AU" dirty="0" smtClean="0">
                <a:solidFill>
                  <a:schemeClr val="bg1"/>
                </a:solidFill>
                <a:hlinkClick r:id="rId3"/>
              </a:rPr>
              <a:t>youtu.be/ndkh8MQw9ZM?t=405</a:t>
            </a:r>
            <a:endParaRPr lang="en-AU" dirty="0" smtClean="0">
              <a:solidFill>
                <a:schemeClr val="bg1"/>
              </a:solidFill>
            </a:endParaRPr>
          </a:p>
          <a:p>
            <a:r>
              <a:rPr lang="en-AU" dirty="0" smtClean="0">
                <a:solidFill>
                  <a:schemeClr val="bg1"/>
                </a:solidFill>
              </a:rPr>
              <a:t>06:45 – 07:27</a:t>
            </a:r>
            <a:endParaRPr lang="en-AU" dirty="0">
              <a:solidFill>
                <a:schemeClr val="bg1"/>
              </a:solidFill>
            </a:endParaRPr>
          </a:p>
        </p:txBody>
      </p:sp>
      <p:pic>
        <p:nvPicPr>
          <p:cNvPr id="3" name="Picture 2">
            <a:hlinkClick r:id="rId3"/>
          </p:cNvPr>
          <p:cNvPicPr>
            <a:picLocks noChangeAspect="1"/>
          </p:cNvPicPr>
          <p:nvPr/>
        </p:nvPicPr>
        <p:blipFill>
          <a:blip r:embed="rId4"/>
          <a:stretch>
            <a:fillRect/>
          </a:stretch>
        </p:blipFill>
        <p:spPr>
          <a:xfrm>
            <a:off x="1290554" y="269221"/>
            <a:ext cx="9683388" cy="5145462"/>
          </a:xfrm>
          <a:prstGeom prst="rect">
            <a:avLst/>
          </a:prstGeom>
        </p:spPr>
      </p:pic>
    </p:spTree>
    <p:extLst>
      <p:ext uri="{BB962C8B-B14F-4D97-AF65-F5344CB8AC3E}">
        <p14:creationId xmlns:p14="http://schemas.microsoft.com/office/powerpoint/2010/main" val="127849391"/>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100" dirty="0"/>
              <a:t>1. A Brief History of Sword Arts: From </a:t>
            </a:r>
            <a:r>
              <a:rPr lang="en-AU" sz="3100" i="1" dirty="0" err="1"/>
              <a:t>Kenjutsu</a:t>
            </a:r>
            <a:r>
              <a:rPr lang="en-AU" sz="3100" dirty="0"/>
              <a:t> to </a:t>
            </a:r>
            <a:r>
              <a:rPr lang="en-AU" sz="3100" i="1" dirty="0"/>
              <a:t>Kendo</a:t>
            </a:r>
            <a:endParaRPr lang="en-AU" sz="3100" dirty="0"/>
          </a:p>
        </p:txBody>
      </p:sp>
      <p:sp>
        <p:nvSpPr>
          <p:cNvPr id="3" name="Content Placeholder 2"/>
          <p:cNvSpPr>
            <a:spLocks noGrp="1"/>
          </p:cNvSpPr>
          <p:nvPr>
            <p:ph idx="1"/>
          </p:nvPr>
        </p:nvSpPr>
        <p:spPr>
          <a:xfrm>
            <a:off x="358218" y="1461155"/>
            <a:ext cx="11465482" cy="4703974"/>
          </a:xfrm>
        </p:spPr>
        <p:txBody>
          <a:bodyPr>
            <a:noAutofit/>
          </a:bodyPr>
          <a:lstStyle/>
          <a:p>
            <a:r>
              <a:rPr lang="en-AU" sz="2400" dirty="0" smtClean="0"/>
              <a:t>Due to industrialisation (</a:t>
            </a:r>
            <a:r>
              <a:rPr lang="en-AU" sz="2400" i="1" dirty="0" smtClean="0"/>
              <a:t>Meiji</a:t>
            </a:r>
            <a:r>
              <a:rPr lang="en-AU" sz="2400" dirty="0" smtClean="0"/>
              <a:t> Restoration era) and World War, martial arts became a relic of the past.</a:t>
            </a:r>
          </a:p>
          <a:p>
            <a:r>
              <a:rPr lang="en-AU" sz="2400" dirty="0" smtClean="0"/>
              <a:t>Many schools and arts were lost, and it wasn’t until the foundation of organisations focusing on cultural and heritage preservation – such as the </a:t>
            </a:r>
            <a:r>
              <a:rPr lang="en-AU" sz="2400" i="1" dirty="0" smtClean="0"/>
              <a:t>Dai Nippon </a:t>
            </a:r>
            <a:r>
              <a:rPr lang="en-AU" sz="2400" i="1" dirty="0" err="1" smtClean="0"/>
              <a:t>Butokukai</a:t>
            </a:r>
            <a:r>
              <a:rPr lang="en-AU" sz="2400" dirty="0" smtClean="0"/>
              <a:t> – that modern versions of martial arts were developed.</a:t>
            </a:r>
          </a:p>
          <a:p>
            <a:r>
              <a:rPr lang="en-AU" sz="2400" dirty="0" smtClean="0"/>
              <a:t>Due to the gap between traditional and modern arts, this often results in the older arts being heavily romanticised in films.</a:t>
            </a:r>
          </a:p>
          <a:p>
            <a:r>
              <a:rPr lang="en-AU" sz="2400" dirty="0" smtClean="0"/>
              <a:t>One example is “</a:t>
            </a:r>
            <a:r>
              <a:rPr lang="en-AU" sz="2400" i="1" dirty="0" smtClean="0"/>
              <a:t>dojo-</a:t>
            </a:r>
            <a:r>
              <a:rPr lang="en-AU" sz="2400" i="1" dirty="0" err="1" smtClean="0"/>
              <a:t>yaburi</a:t>
            </a:r>
            <a:r>
              <a:rPr lang="en-AU" sz="2400" dirty="0" smtClean="0"/>
              <a:t>”, which has become a </a:t>
            </a:r>
            <a:r>
              <a:rPr lang="en-AU" sz="2400" dirty="0"/>
              <a:t>common theme amongst martial art movies – going into someone’s dojo to beat everyone up, to either take over the school, or simply for fame</a:t>
            </a:r>
            <a:r>
              <a:rPr lang="en-AU" sz="2400" dirty="0" smtClean="0"/>
              <a:t>.</a:t>
            </a:r>
          </a:p>
        </p:txBody>
      </p:sp>
    </p:spTree>
    <p:extLst>
      <p:ext uri="{BB962C8B-B14F-4D97-AF65-F5344CB8AC3E}">
        <p14:creationId xmlns:p14="http://schemas.microsoft.com/office/powerpoint/2010/main" val="4205579455"/>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0032" y="5644365"/>
            <a:ext cx="7020994" cy="923330"/>
          </a:xfrm>
          <a:prstGeom prst="rect">
            <a:avLst/>
          </a:prstGeom>
        </p:spPr>
        <p:txBody>
          <a:bodyPr wrap="square">
            <a:spAutoFit/>
          </a:bodyPr>
          <a:lstStyle/>
          <a:p>
            <a:r>
              <a:rPr lang="en-AU" b="1" dirty="0">
                <a:solidFill>
                  <a:schemeClr val="bg1"/>
                </a:solidFill>
              </a:rPr>
              <a:t>Fist of Fury (1972) – starring Bruce Lee as Chen Zen</a:t>
            </a:r>
            <a:endParaRPr lang="en-AU" b="1" dirty="0">
              <a:solidFill>
                <a:schemeClr val="bg1"/>
              </a:solidFill>
            </a:endParaRPr>
          </a:p>
          <a:p>
            <a:r>
              <a:rPr lang="en-AU" dirty="0">
                <a:solidFill>
                  <a:schemeClr val="bg1"/>
                </a:solidFill>
                <a:hlinkClick r:id="rId3"/>
              </a:rPr>
              <a:t>https://</a:t>
            </a:r>
            <a:r>
              <a:rPr lang="en-AU" dirty="0" smtClean="0">
                <a:solidFill>
                  <a:schemeClr val="bg1"/>
                </a:solidFill>
                <a:hlinkClick r:id="rId3"/>
              </a:rPr>
              <a:t>youtu.be/MigKXB_zSyo?t=90</a:t>
            </a:r>
            <a:endParaRPr lang="en-AU" dirty="0" smtClean="0">
              <a:solidFill>
                <a:schemeClr val="bg1"/>
              </a:solidFill>
            </a:endParaRPr>
          </a:p>
          <a:p>
            <a:r>
              <a:rPr lang="en-AU" dirty="0" smtClean="0">
                <a:solidFill>
                  <a:schemeClr val="bg1"/>
                </a:solidFill>
              </a:rPr>
              <a:t>01:30 – 02:07</a:t>
            </a:r>
            <a:endParaRPr lang="en-AU" dirty="0">
              <a:solidFill>
                <a:schemeClr val="bg1"/>
              </a:solidFill>
            </a:endParaRPr>
          </a:p>
        </p:txBody>
      </p:sp>
      <p:pic>
        <p:nvPicPr>
          <p:cNvPr id="3" name="Picture 2">
            <a:hlinkClick r:id="rId3"/>
          </p:cNvPr>
          <p:cNvPicPr>
            <a:picLocks noChangeAspect="1"/>
          </p:cNvPicPr>
          <p:nvPr/>
        </p:nvPicPr>
        <p:blipFill>
          <a:blip r:embed="rId4"/>
          <a:stretch>
            <a:fillRect/>
          </a:stretch>
        </p:blipFill>
        <p:spPr>
          <a:xfrm>
            <a:off x="176742" y="375678"/>
            <a:ext cx="11767575" cy="4967288"/>
          </a:xfrm>
          <a:prstGeom prst="rect">
            <a:avLst/>
          </a:prstGeom>
        </p:spPr>
      </p:pic>
    </p:spTree>
    <p:extLst>
      <p:ext uri="{BB962C8B-B14F-4D97-AF65-F5344CB8AC3E}">
        <p14:creationId xmlns:p14="http://schemas.microsoft.com/office/powerpoint/2010/main" val="1259884637"/>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8932" y="3699800"/>
            <a:ext cx="3976407" cy="2236729"/>
          </a:xfrm>
          <a:prstGeom prst="rect">
            <a:avLst/>
          </a:prstGeom>
        </p:spPr>
      </p:pic>
      <p:sp>
        <p:nvSpPr>
          <p:cNvPr id="2" name="Title 1"/>
          <p:cNvSpPr>
            <a:spLocks noGrp="1"/>
          </p:cNvSpPr>
          <p:nvPr>
            <p:ph type="title"/>
          </p:nvPr>
        </p:nvSpPr>
        <p:spPr/>
        <p:txBody>
          <a:bodyPr/>
          <a:lstStyle/>
          <a:p>
            <a:r>
              <a:rPr lang="en-AU" sz="3100" dirty="0"/>
              <a:t>1. A Brief History of Sword Arts: From </a:t>
            </a:r>
            <a:r>
              <a:rPr lang="en-AU" sz="3100" i="1" dirty="0" err="1"/>
              <a:t>Kenjutsu</a:t>
            </a:r>
            <a:r>
              <a:rPr lang="en-AU" sz="3100" dirty="0"/>
              <a:t> to </a:t>
            </a:r>
            <a:r>
              <a:rPr lang="en-AU" sz="3100" i="1" dirty="0"/>
              <a:t>Kendo</a:t>
            </a:r>
            <a:endParaRPr lang="en-AU" sz="3100" dirty="0"/>
          </a:p>
        </p:txBody>
      </p:sp>
      <p:sp>
        <p:nvSpPr>
          <p:cNvPr id="3" name="Content Placeholder 2"/>
          <p:cNvSpPr>
            <a:spLocks noGrp="1"/>
          </p:cNvSpPr>
          <p:nvPr>
            <p:ph idx="1"/>
          </p:nvPr>
        </p:nvSpPr>
        <p:spPr>
          <a:xfrm>
            <a:off x="358218" y="1461155"/>
            <a:ext cx="7633257" cy="4703974"/>
          </a:xfrm>
        </p:spPr>
        <p:txBody>
          <a:bodyPr>
            <a:noAutofit/>
          </a:bodyPr>
          <a:lstStyle/>
          <a:p>
            <a:r>
              <a:rPr lang="en-AU" sz="2000" dirty="0" smtClean="0"/>
              <a:t>Today, we have modern versions of sword fighting techniques.</a:t>
            </a:r>
          </a:p>
          <a:p>
            <a:r>
              <a:rPr lang="en-AU" sz="2000" dirty="0" smtClean="0"/>
              <a:t>Both </a:t>
            </a:r>
            <a:r>
              <a:rPr lang="en-AU" sz="2000" i="1" dirty="0" smtClean="0"/>
              <a:t>Fencing</a:t>
            </a:r>
            <a:r>
              <a:rPr lang="en-AU" sz="2000" dirty="0" smtClean="0"/>
              <a:t> and </a:t>
            </a:r>
            <a:r>
              <a:rPr lang="en-AU" sz="2000" i="1" dirty="0" smtClean="0"/>
              <a:t>Kendo</a:t>
            </a:r>
            <a:r>
              <a:rPr lang="en-AU" sz="2000" dirty="0" smtClean="0"/>
              <a:t> were designed to be a sport, based on martial arts – seeing little practical value on actual fighting.</a:t>
            </a:r>
          </a:p>
          <a:p>
            <a:r>
              <a:rPr lang="en-AU" sz="2000" dirty="0" smtClean="0"/>
              <a:t>However, the value is in focusing on the “</a:t>
            </a:r>
            <a:r>
              <a:rPr lang="en-AU" sz="2000" i="1" dirty="0" err="1" smtClean="0"/>
              <a:t>dō</a:t>
            </a:r>
            <a:r>
              <a:rPr lang="en-AU" sz="2000" dirty="0" smtClean="0"/>
              <a:t>” part – as a way of life, a method of learning discipline, self control, etc.</a:t>
            </a:r>
          </a:p>
          <a:p>
            <a:r>
              <a:rPr lang="en-AU" sz="2000" dirty="0" smtClean="0"/>
              <a:t>And also fun!</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9002" t="10864" r="8461" b="2901"/>
          <a:stretch/>
        </p:blipFill>
        <p:spPr>
          <a:xfrm>
            <a:off x="7991475" y="1552036"/>
            <a:ext cx="3955666" cy="3317154"/>
          </a:xfrm>
          <a:prstGeom prst="rect">
            <a:avLst/>
          </a:prstGeom>
        </p:spPr>
      </p:pic>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17630" b="8863"/>
          <a:stretch/>
        </p:blipFill>
        <p:spPr>
          <a:xfrm>
            <a:off x="443098" y="4200525"/>
            <a:ext cx="3859054" cy="1736004"/>
          </a:xfrm>
          <a:prstGeom prst="rect">
            <a:avLst/>
          </a:prstGeom>
        </p:spPr>
      </p:pic>
    </p:spTree>
    <p:extLst>
      <p:ext uri="{BB962C8B-B14F-4D97-AF65-F5344CB8AC3E}">
        <p14:creationId xmlns:p14="http://schemas.microsoft.com/office/powerpoint/2010/main" val="1366838322"/>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0032" y="5734013"/>
            <a:ext cx="7020994" cy="923330"/>
          </a:xfrm>
          <a:prstGeom prst="rect">
            <a:avLst/>
          </a:prstGeom>
        </p:spPr>
        <p:txBody>
          <a:bodyPr wrap="square">
            <a:spAutoFit/>
          </a:bodyPr>
          <a:lstStyle/>
          <a:p>
            <a:r>
              <a:rPr lang="en-AU" b="1" dirty="0">
                <a:solidFill>
                  <a:schemeClr val="bg1"/>
                </a:solidFill>
              </a:rPr>
              <a:t>The first kendo motion picture - from 1897</a:t>
            </a:r>
          </a:p>
          <a:p>
            <a:r>
              <a:rPr lang="en-AU" dirty="0">
                <a:solidFill>
                  <a:schemeClr val="bg1"/>
                </a:solidFill>
                <a:hlinkClick r:id="rId3"/>
              </a:rPr>
              <a:t>https://</a:t>
            </a:r>
            <a:r>
              <a:rPr lang="en-AU" dirty="0" smtClean="0">
                <a:solidFill>
                  <a:schemeClr val="bg1"/>
                </a:solidFill>
                <a:hlinkClick r:id="rId3"/>
              </a:rPr>
              <a:t>youtu.be/WN9SDF05nX0?t=35</a:t>
            </a:r>
            <a:endParaRPr lang="en-AU" dirty="0" smtClean="0">
              <a:solidFill>
                <a:schemeClr val="bg1"/>
              </a:solidFill>
            </a:endParaRPr>
          </a:p>
          <a:p>
            <a:r>
              <a:rPr lang="en-AU" dirty="0" smtClean="0">
                <a:solidFill>
                  <a:schemeClr val="bg1"/>
                </a:solidFill>
              </a:rPr>
              <a:t>0:35 </a:t>
            </a:r>
            <a:r>
              <a:rPr lang="en-AU" dirty="0">
                <a:solidFill>
                  <a:schemeClr val="bg1"/>
                </a:solidFill>
              </a:rPr>
              <a:t>- 1:17</a:t>
            </a:r>
          </a:p>
        </p:txBody>
      </p:sp>
      <p:pic>
        <p:nvPicPr>
          <p:cNvPr id="3" name="Picture 2">
            <a:hlinkClick r:id="rId3"/>
          </p:cNvPr>
          <p:cNvPicPr>
            <a:picLocks noChangeAspect="1"/>
          </p:cNvPicPr>
          <p:nvPr/>
        </p:nvPicPr>
        <p:blipFill>
          <a:blip r:embed="rId4"/>
          <a:stretch>
            <a:fillRect/>
          </a:stretch>
        </p:blipFill>
        <p:spPr>
          <a:xfrm>
            <a:off x="2629147" y="227199"/>
            <a:ext cx="6862764" cy="5285117"/>
          </a:xfrm>
          <a:prstGeom prst="rect">
            <a:avLst/>
          </a:prstGeom>
        </p:spPr>
      </p:pic>
    </p:spTree>
    <p:extLst>
      <p:ext uri="{BB962C8B-B14F-4D97-AF65-F5344CB8AC3E}">
        <p14:creationId xmlns:p14="http://schemas.microsoft.com/office/powerpoint/2010/main" val="2984758191"/>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0" indent="0">
              <a:buNone/>
            </a:pPr>
            <a:r>
              <a:rPr lang="en-AU" dirty="0" smtClean="0"/>
              <a:t>2. A Brief Look at</a:t>
            </a:r>
          </a:p>
          <a:p>
            <a:pPr marL="0" indent="0">
              <a:buNone/>
              <a:tabLst>
                <a:tab pos="1074738" algn="l"/>
              </a:tabLst>
            </a:pPr>
            <a:r>
              <a:rPr lang="en-AU" dirty="0" smtClean="0"/>
              <a:t>	</a:t>
            </a:r>
            <a:r>
              <a:rPr lang="en-AU" i="1" dirty="0" smtClean="0"/>
              <a:t>Jidaigeki</a:t>
            </a:r>
            <a:r>
              <a:rPr lang="en-AU" dirty="0" smtClean="0"/>
              <a:t> and </a:t>
            </a:r>
            <a:r>
              <a:rPr lang="en-AU" i="1" dirty="0" err="1" smtClean="0"/>
              <a:t>Chanbara</a:t>
            </a:r>
            <a:r>
              <a:rPr lang="en-AU" dirty="0" smtClean="0"/>
              <a:t> Films</a:t>
            </a:r>
            <a:endParaRPr lang="en-AU" i="1" dirty="0"/>
          </a:p>
        </p:txBody>
      </p:sp>
    </p:spTree>
    <p:extLst>
      <p:ext uri="{BB962C8B-B14F-4D97-AF65-F5344CB8AC3E}">
        <p14:creationId xmlns:p14="http://schemas.microsoft.com/office/powerpoint/2010/main" val="3495163657"/>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2. A Brief Look at </a:t>
            </a:r>
            <a:r>
              <a:rPr lang="en-AU" sz="3600" i="1" dirty="0" smtClean="0"/>
              <a:t>Jidaigeki</a:t>
            </a:r>
            <a:r>
              <a:rPr lang="en-AU" sz="3600" dirty="0" smtClean="0"/>
              <a:t> and </a:t>
            </a:r>
            <a:r>
              <a:rPr lang="en-AU" sz="3600" i="1" dirty="0" err="1" smtClean="0"/>
              <a:t>Chanbara</a:t>
            </a:r>
            <a:r>
              <a:rPr lang="en-AU" sz="3600" dirty="0" smtClean="0"/>
              <a:t> Films</a:t>
            </a:r>
            <a:endParaRPr lang="en-AU" sz="3600" dirty="0"/>
          </a:p>
        </p:txBody>
      </p:sp>
      <p:sp>
        <p:nvSpPr>
          <p:cNvPr id="4" name="Content Placeholder 3"/>
          <p:cNvSpPr>
            <a:spLocks noGrp="1"/>
          </p:cNvSpPr>
          <p:nvPr>
            <p:ph idx="1"/>
          </p:nvPr>
        </p:nvSpPr>
        <p:spPr>
          <a:xfrm>
            <a:off x="358218" y="1461155"/>
            <a:ext cx="6223557" cy="4703974"/>
          </a:xfrm>
        </p:spPr>
        <p:txBody>
          <a:bodyPr>
            <a:normAutofit/>
          </a:bodyPr>
          <a:lstStyle/>
          <a:p>
            <a:r>
              <a:rPr lang="en-AU" sz="2400" i="1" dirty="0" err="1" smtClean="0"/>
              <a:t>Jidageki</a:t>
            </a:r>
            <a:r>
              <a:rPr lang="en-AU" sz="2400" dirty="0" smtClean="0"/>
              <a:t> = period drama – a genre of films usually set in the </a:t>
            </a:r>
            <a:r>
              <a:rPr lang="en-AU" sz="2400" i="1" dirty="0" smtClean="0"/>
              <a:t>Edo</a:t>
            </a:r>
            <a:r>
              <a:rPr lang="en-AU" sz="2400" dirty="0" smtClean="0"/>
              <a:t> period / </a:t>
            </a:r>
            <a:r>
              <a:rPr lang="en-AU" sz="2400" i="1" dirty="0" smtClean="0"/>
              <a:t>Tokugawa</a:t>
            </a:r>
            <a:r>
              <a:rPr lang="en-AU" sz="2400" dirty="0" smtClean="0"/>
              <a:t> era of Japanese history – between 1600~1800s.</a:t>
            </a:r>
          </a:p>
          <a:p>
            <a:r>
              <a:rPr lang="en-AU" sz="2400" dirty="0" smtClean="0"/>
              <a:t>The more popular ones with sword fighting are often referred to as </a:t>
            </a:r>
            <a:r>
              <a:rPr lang="en-AU" sz="2400" i="1" dirty="0" err="1" smtClean="0"/>
              <a:t>chanbara</a:t>
            </a:r>
            <a:r>
              <a:rPr lang="en-AU" sz="2400" dirty="0" smtClean="0"/>
              <a:t> – “sword fight”.</a:t>
            </a:r>
          </a:p>
          <a:p>
            <a:r>
              <a:rPr lang="en-AU" sz="2400" dirty="0" smtClean="0"/>
              <a:t>Most stories depict conflicts between politicians, </a:t>
            </a:r>
            <a:r>
              <a:rPr lang="en-AU" sz="2400" i="1" dirty="0" smtClean="0"/>
              <a:t>samurai</a:t>
            </a:r>
            <a:r>
              <a:rPr lang="en-AU" sz="2400" dirty="0" smtClean="0"/>
              <a:t>, and the effects of war and oppression on common people.</a:t>
            </a:r>
            <a:endParaRPr lang="en-AU"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7524" y="1461156"/>
            <a:ext cx="4330263" cy="243457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386" y="4170074"/>
            <a:ext cx="3241964" cy="19950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0099" y="3000375"/>
            <a:ext cx="1947863" cy="1947863"/>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29446"/>
          <a:stretch/>
        </p:blipFill>
        <p:spPr>
          <a:xfrm>
            <a:off x="9032655" y="4605740"/>
            <a:ext cx="1855089" cy="1833737"/>
          </a:xfrm>
          <a:prstGeom prst="rect">
            <a:avLst/>
          </a:prstGeom>
        </p:spPr>
      </p:pic>
    </p:spTree>
    <p:extLst>
      <p:ext uri="{BB962C8B-B14F-4D97-AF65-F5344CB8AC3E}">
        <p14:creationId xmlns:p14="http://schemas.microsoft.com/office/powerpoint/2010/main" val="50341047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2. A Brief Look at </a:t>
            </a:r>
            <a:r>
              <a:rPr lang="en-AU" sz="3600" i="1" dirty="0" smtClean="0"/>
              <a:t>Jidaigeki</a:t>
            </a:r>
            <a:r>
              <a:rPr lang="en-AU" sz="3600" dirty="0" smtClean="0"/>
              <a:t> and </a:t>
            </a:r>
            <a:r>
              <a:rPr lang="en-AU" sz="3600" i="1" dirty="0" err="1" smtClean="0"/>
              <a:t>Chanbara</a:t>
            </a:r>
            <a:r>
              <a:rPr lang="en-AU" sz="3600" dirty="0" smtClean="0"/>
              <a:t> Films</a:t>
            </a:r>
            <a:endParaRPr lang="en-AU" sz="3600" dirty="0"/>
          </a:p>
        </p:txBody>
      </p:sp>
      <p:sp>
        <p:nvSpPr>
          <p:cNvPr id="4" name="Content Placeholder 3"/>
          <p:cNvSpPr>
            <a:spLocks noGrp="1"/>
          </p:cNvSpPr>
          <p:nvPr>
            <p:ph idx="1"/>
          </p:nvPr>
        </p:nvSpPr>
        <p:spPr>
          <a:xfrm>
            <a:off x="358219" y="1461155"/>
            <a:ext cx="5188402" cy="4703974"/>
          </a:xfrm>
        </p:spPr>
        <p:txBody>
          <a:bodyPr>
            <a:normAutofit/>
          </a:bodyPr>
          <a:lstStyle/>
          <a:p>
            <a:r>
              <a:rPr lang="en-AU" dirty="0" smtClean="0"/>
              <a:t>Many of these </a:t>
            </a:r>
            <a:r>
              <a:rPr lang="en-AU" i="1" dirty="0" smtClean="0"/>
              <a:t>jidaigeki</a:t>
            </a:r>
            <a:r>
              <a:rPr lang="en-AU" dirty="0" smtClean="0"/>
              <a:t> films came out in the 1960s, when TVs and cinemas were still black &amp; white.</a:t>
            </a:r>
          </a:p>
          <a:p>
            <a:r>
              <a:rPr lang="en-AU" dirty="0" smtClean="0"/>
              <a:t>Despite their age, these have had considerable influence in Hollywood – many movies were either heavily inspired, or a remake.</a:t>
            </a:r>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583" y="1313117"/>
            <a:ext cx="1973845" cy="273632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472" y="1331962"/>
            <a:ext cx="1951184" cy="29267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040" y="4258738"/>
            <a:ext cx="3808125" cy="1904063"/>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12679" b="15484"/>
          <a:stretch/>
        </p:blipFill>
        <p:spPr>
          <a:xfrm>
            <a:off x="7279665" y="1947611"/>
            <a:ext cx="2107195" cy="288335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990" y="3804465"/>
            <a:ext cx="1640694" cy="2335507"/>
          </a:xfrm>
          <a:prstGeom prst="rect">
            <a:avLst/>
          </a:prstGeom>
        </p:spPr>
      </p:pic>
    </p:spTree>
    <p:extLst>
      <p:ext uri="{BB962C8B-B14F-4D97-AF65-F5344CB8AC3E}">
        <p14:creationId xmlns:p14="http://schemas.microsoft.com/office/powerpoint/2010/main" val="3856918981"/>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2. A Brief Look at </a:t>
            </a:r>
            <a:r>
              <a:rPr lang="en-AU" sz="3600" i="1" dirty="0" smtClean="0"/>
              <a:t>Jidaigeki</a:t>
            </a:r>
            <a:r>
              <a:rPr lang="en-AU" sz="3600" dirty="0" smtClean="0"/>
              <a:t> and </a:t>
            </a:r>
            <a:r>
              <a:rPr lang="en-AU" sz="3600" i="1" dirty="0" err="1" smtClean="0"/>
              <a:t>Chanbara</a:t>
            </a:r>
            <a:r>
              <a:rPr lang="en-AU" sz="3600" dirty="0" smtClean="0"/>
              <a:t> Films</a:t>
            </a:r>
            <a:endParaRPr lang="en-AU" sz="3600" dirty="0"/>
          </a:p>
        </p:txBody>
      </p:sp>
      <p:sp>
        <p:nvSpPr>
          <p:cNvPr id="4" name="Content Placeholder 3"/>
          <p:cNvSpPr>
            <a:spLocks noGrp="1"/>
          </p:cNvSpPr>
          <p:nvPr>
            <p:ph idx="1"/>
          </p:nvPr>
        </p:nvSpPr>
        <p:spPr>
          <a:xfrm>
            <a:off x="358219" y="1461155"/>
            <a:ext cx="5188402" cy="4703974"/>
          </a:xfrm>
        </p:spPr>
        <p:txBody>
          <a:bodyPr>
            <a:normAutofit/>
          </a:bodyPr>
          <a:lstStyle/>
          <a:p>
            <a:r>
              <a:rPr lang="en-AU" sz="2400" dirty="0" smtClean="0"/>
              <a:t>Probably the famous “duo” were the Director </a:t>
            </a:r>
            <a:r>
              <a:rPr lang="en-AU" sz="2400" i="1" dirty="0" smtClean="0"/>
              <a:t>Akira Kurosawa</a:t>
            </a:r>
            <a:r>
              <a:rPr lang="en-AU" sz="2400" dirty="0" smtClean="0"/>
              <a:t> and actor </a:t>
            </a:r>
            <a:r>
              <a:rPr lang="en-AU" sz="2400" i="1" dirty="0" smtClean="0"/>
              <a:t>Toshiro </a:t>
            </a:r>
            <a:r>
              <a:rPr lang="en-AU" sz="2400" i="1" dirty="0" err="1" smtClean="0"/>
              <a:t>Mifune</a:t>
            </a:r>
            <a:r>
              <a:rPr lang="en-AU" sz="2400" dirty="0" smtClean="0"/>
              <a:t>.</a:t>
            </a:r>
          </a:p>
          <a:p>
            <a:r>
              <a:rPr lang="en-AU" sz="2400" dirty="0" smtClean="0"/>
              <a:t>Their work directly influenced, or were straight plagiarised, many famous films:</a:t>
            </a:r>
          </a:p>
          <a:p>
            <a:pPr lvl="1"/>
            <a:r>
              <a:rPr lang="en-AU" sz="2000" dirty="0" smtClean="0"/>
              <a:t>Star Wars (</a:t>
            </a:r>
            <a:r>
              <a:rPr lang="en-AU" sz="2000" i="1" dirty="0" smtClean="0"/>
              <a:t>The Hidden Fortress</a:t>
            </a:r>
            <a:r>
              <a:rPr lang="en-AU" sz="2000" dirty="0" smtClean="0"/>
              <a:t>)</a:t>
            </a:r>
          </a:p>
          <a:p>
            <a:pPr lvl="1"/>
            <a:r>
              <a:rPr lang="en-AU" sz="2000" dirty="0" smtClean="0"/>
              <a:t>A Fistful of Dollars (</a:t>
            </a:r>
            <a:r>
              <a:rPr lang="en-AU" sz="2000" i="1" dirty="0" err="1" smtClean="0"/>
              <a:t>Yojimbo</a:t>
            </a:r>
            <a:r>
              <a:rPr lang="en-AU" sz="2000" dirty="0" smtClean="0"/>
              <a:t>)</a:t>
            </a:r>
          </a:p>
          <a:p>
            <a:pPr lvl="1"/>
            <a:r>
              <a:rPr lang="en-AU" sz="2000" dirty="0"/>
              <a:t>Kill Bill </a:t>
            </a:r>
            <a:r>
              <a:rPr lang="en-AU" sz="2000" dirty="0" smtClean="0"/>
              <a:t>(</a:t>
            </a:r>
            <a:r>
              <a:rPr lang="en-AU" sz="2000" i="1" dirty="0" err="1" smtClean="0"/>
              <a:t>Sanjuro</a:t>
            </a:r>
            <a:r>
              <a:rPr lang="en-AU" sz="2000" dirty="0" smtClean="0"/>
              <a:t>)</a:t>
            </a:r>
            <a:endParaRPr lang="en-AU" sz="2000" dirty="0"/>
          </a:p>
          <a:p>
            <a:pPr lvl="1"/>
            <a:r>
              <a:rPr lang="en-AU" sz="2000" dirty="0" smtClean="0"/>
              <a:t>The </a:t>
            </a:r>
            <a:r>
              <a:rPr lang="en-AU" sz="2000" dirty="0" err="1" smtClean="0"/>
              <a:t>Mandalorian</a:t>
            </a:r>
            <a:r>
              <a:rPr lang="en-AU" sz="2000" dirty="0" smtClean="0"/>
              <a:t> (</a:t>
            </a:r>
            <a:r>
              <a:rPr lang="en-AU" sz="2000" i="1" dirty="0" smtClean="0"/>
              <a:t>Lone Wolf and Cub</a:t>
            </a:r>
            <a:r>
              <a:rPr lang="en-AU" sz="2000" dirty="0" smtClean="0"/>
              <a: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3369"/>
          <a:stretch/>
        </p:blipFill>
        <p:spPr>
          <a:xfrm>
            <a:off x="6029325" y="1344936"/>
            <a:ext cx="5790227" cy="4820193"/>
          </a:xfrm>
          <a:prstGeom prst="rect">
            <a:avLst/>
          </a:prstGeom>
        </p:spPr>
      </p:pic>
    </p:spTree>
    <p:extLst>
      <p:ext uri="{BB962C8B-B14F-4D97-AF65-F5344CB8AC3E}">
        <p14:creationId xmlns:p14="http://schemas.microsoft.com/office/powerpoint/2010/main" val="2128136864"/>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0032" y="5734013"/>
            <a:ext cx="7020994" cy="923330"/>
          </a:xfrm>
          <a:prstGeom prst="rect">
            <a:avLst/>
          </a:prstGeom>
        </p:spPr>
        <p:txBody>
          <a:bodyPr wrap="square">
            <a:spAutoFit/>
          </a:bodyPr>
          <a:lstStyle/>
          <a:p>
            <a:r>
              <a:rPr lang="en-AU" b="1" dirty="0">
                <a:solidFill>
                  <a:schemeClr val="bg1"/>
                </a:solidFill>
              </a:rPr>
              <a:t>Akira Kurosawa’s </a:t>
            </a:r>
            <a:r>
              <a:rPr lang="en-AU" b="1" dirty="0" err="1">
                <a:solidFill>
                  <a:schemeClr val="bg1"/>
                </a:solidFill>
              </a:rPr>
              <a:t>Sanjuro</a:t>
            </a:r>
            <a:r>
              <a:rPr lang="en-AU" b="1" dirty="0">
                <a:solidFill>
                  <a:schemeClr val="bg1"/>
                </a:solidFill>
              </a:rPr>
              <a:t> (1962)</a:t>
            </a:r>
          </a:p>
          <a:p>
            <a:r>
              <a:rPr lang="en-AU" dirty="0">
                <a:solidFill>
                  <a:schemeClr val="bg1"/>
                </a:solidFill>
                <a:hlinkClick r:id="rId3"/>
              </a:rPr>
              <a:t>https://www.youtube.com/watch?v=SfpagB8wWng</a:t>
            </a:r>
            <a:endParaRPr lang="en-AU" dirty="0">
              <a:solidFill>
                <a:schemeClr val="bg1"/>
              </a:solidFill>
            </a:endParaRPr>
          </a:p>
          <a:p>
            <a:r>
              <a:rPr lang="en-AU" dirty="0">
                <a:solidFill>
                  <a:schemeClr val="bg1"/>
                </a:solidFill>
              </a:rPr>
              <a:t>0:00 - 1:49</a:t>
            </a:r>
          </a:p>
        </p:txBody>
      </p:sp>
      <p:pic>
        <p:nvPicPr>
          <p:cNvPr id="3" name="Picture 2">
            <a:hlinkClick r:id="rId3"/>
          </p:cNvPr>
          <p:cNvPicPr>
            <a:picLocks noChangeAspect="1"/>
          </p:cNvPicPr>
          <p:nvPr/>
        </p:nvPicPr>
        <p:blipFill>
          <a:blip r:embed="rId4"/>
          <a:stretch>
            <a:fillRect/>
          </a:stretch>
        </p:blipFill>
        <p:spPr>
          <a:xfrm>
            <a:off x="0" y="409854"/>
            <a:ext cx="12113595" cy="5175157"/>
          </a:xfrm>
          <a:prstGeom prst="rect">
            <a:avLst/>
          </a:prstGeom>
        </p:spPr>
      </p:pic>
    </p:spTree>
    <p:extLst>
      <p:ext uri="{BB962C8B-B14F-4D97-AF65-F5344CB8AC3E}">
        <p14:creationId xmlns:p14="http://schemas.microsoft.com/office/powerpoint/2010/main" val="3503851661"/>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Housekeeping</a:t>
            </a:r>
            <a:endParaRPr lang="en-AU" dirty="0"/>
          </a:p>
        </p:txBody>
      </p:sp>
      <p:sp>
        <p:nvSpPr>
          <p:cNvPr id="3" name="Content Placeholder 2"/>
          <p:cNvSpPr>
            <a:spLocks noGrp="1"/>
          </p:cNvSpPr>
          <p:nvPr>
            <p:ph idx="1"/>
          </p:nvPr>
        </p:nvSpPr>
        <p:spPr/>
        <p:txBody>
          <a:bodyPr/>
          <a:lstStyle/>
          <a:p>
            <a:r>
              <a:rPr lang="en-AU" smtClean="0"/>
              <a:t>Thank you for coming, whether you are a Kendo practitioner, or as guests – I hope you enjoy the night.</a:t>
            </a:r>
          </a:p>
          <a:p>
            <a:r>
              <a:rPr lang="en-AU" smtClean="0"/>
              <a:t>This is not a formal event – feel free to relax, ask questions, laugh, and make fun of each other (especially Angus).</a:t>
            </a:r>
          </a:p>
          <a:p>
            <a:r>
              <a:rPr lang="en-AU" smtClean="0"/>
              <a:t>Front door is locked – if you need to exit, please use the side door by the barbecue. Call me (Bernard) if needed – 0430 398 358.</a:t>
            </a:r>
          </a:p>
          <a:p>
            <a:r>
              <a:rPr lang="en-AU" smtClean="0"/>
              <a:t>If you need to go to the bathroom, please raise your hands, and keep them up until you return.</a:t>
            </a:r>
            <a:endParaRPr lang="en-AU" dirty="0" smtClean="0"/>
          </a:p>
        </p:txBody>
      </p:sp>
    </p:spTree>
    <p:extLst>
      <p:ext uri="{BB962C8B-B14F-4D97-AF65-F5344CB8AC3E}">
        <p14:creationId xmlns:p14="http://schemas.microsoft.com/office/powerpoint/2010/main" val="2221381930"/>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0" indent="0">
              <a:buNone/>
            </a:pPr>
            <a:r>
              <a:rPr lang="en-AU" dirty="0" smtClean="0"/>
              <a:t>3. The Narcissism of</a:t>
            </a:r>
          </a:p>
          <a:p>
            <a:pPr marL="0" indent="0">
              <a:buNone/>
              <a:tabLst>
                <a:tab pos="1074738" algn="l"/>
              </a:tabLst>
            </a:pPr>
            <a:r>
              <a:rPr lang="en-AU" dirty="0" smtClean="0"/>
              <a:t>	</a:t>
            </a:r>
            <a:r>
              <a:rPr lang="en-AU" i="1" dirty="0" smtClean="0"/>
              <a:t>Yukio </a:t>
            </a:r>
            <a:r>
              <a:rPr lang="en-AU" i="1" dirty="0" err="1" smtClean="0"/>
              <a:t>Mishima</a:t>
            </a:r>
            <a:endParaRPr lang="en-AU" i="1" dirty="0"/>
          </a:p>
        </p:txBody>
      </p:sp>
    </p:spTree>
    <p:extLst>
      <p:ext uri="{BB962C8B-B14F-4D97-AF65-F5344CB8AC3E}">
        <p14:creationId xmlns:p14="http://schemas.microsoft.com/office/powerpoint/2010/main" val="2815500195"/>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3. The Narcissism of </a:t>
            </a:r>
            <a:r>
              <a:rPr lang="en-AU" sz="3600" i="1" dirty="0" smtClean="0"/>
              <a:t>Yukio </a:t>
            </a:r>
            <a:r>
              <a:rPr lang="en-AU" sz="3600" i="1" dirty="0" err="1" smtClean="0"/>
              <a:t>Mishima</a:t>
            </a:r>
            <a:endParaRPr lang="en-AU" sz="3600" i="1" dirty="0"/>
          </a:p>
        </p:txBody>
      </p:sp>
      <p:sp>
        <p:nvSpPr>
          <p:cNvPr id="4" name="Content Placeholder 3"/>
          <p:cNvSpPr>
            <a:spLocks noGrp="1"/>
          </p:cNvSpPr>
          <p:nvPr>
            <p:ph idx="1"/>
          </p:nvPr>
        </p:nvSpPr>
        <p:spPr>
          <a:xfrm>
            <a:off x="358219" y="1461155"/>
            <a:ext cx="7118906" cy="4703974"/>
          </a:xfrm>
        </p:spPr>
        <p:txBody>
          <a:bodyPr>
            <a:normAutofit/>
          </a:bodyPr>
          <a:lstStyle/>
          <a:p>
            <a:r>
              <a:rPr lang="en-AU" sz="2400" dirty="0" smtClean="0"/>
              <a:t>Japanese </a:t>
            </a:r>
            <a:r>
              <a:rPr lang="en-AU" sz="2400" dirty="0"/>
              <a:t>author, poet, playwright, actor, model, </a:t>
            </a:r>
            <a:r>
              <a:rPr lang="en-AU" sz="2400" i="1" dirty="0" err="1"/>
              <a:t>Shinto</a:t>
            </a:r>
            <a:r>
              <a:rPr lang="en-AU" sz="2400" dirty="0" err="1"/>
              <a:t>ist</a:t>
            </a:r>
            <a:r>
              <a:rPr lang="en-AU" sz="2400" dirty="0"/>
              <a:t>, nationalist.</a:t>
            </a:r>
          </a:p>
          <a:p>
            <a:r>
              <a:rPr lang="en-AU" sz="2400" dirty="0"/>
              <a:t>Received many awards, was considered for a Nobel Prize in Literature in 1968.</a:t>
            </a:r>
          </a:p>
          <a:p>
            <a:r>
              <a:rPr lang="en-AU" sz="2400" dirty="0"/>
              <a:t>“</a:t>
            </a:r>
            <a:r>
              <a:rPr lang="en-AU" sz="2400" i="1" dirty="0" err="1"/>
              <a:t>Mishima's</a:t>
            </a:r>
            <a:r>
              <a:rPr lang="en-AU" sz="2400" i="1" dirty="0"/>
              <a:t> work is characterized by ‘its luxurious vocabulary and decadent metaphors, its fusion of traditional Japanese and modern Western literary styles, and its obsessive assertions of the unity of beauty, eroticism and death’.</a:t>
            </a:r>
            <a:r>
              <a:rPr lang="en-AU" sz="2400" dirty="0"/>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2875" y="1461155"/>
            <a:ext cx="3905250" cy="4228762"/>
          </a:xfrm>
          <a:prstGeom prst="rect">
            <a:avLst/>
          </a:prstGeom>
        </p:spPr>
      </p:pic>
    </p:spTree>
    <p:extLst>
      <p:ext uri="{BB962C8B-B14F-4D97-AF65-F5344CB8AC3E}">
        <p14:creationId xmlns:p14="http://schemas.microsoft.com/office/powerpoint/2010/main" val="391529326"/>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3. The Narcissism of </a:t>
            </a:r>
            <a:r>
              <a:rPr lang="en-AU" sz="3600" i="1" dirty="0" smtClean="0"/>
              <a:t>Yukio </a:t>
            </a:r>
            <a:r>
              <a:rPr lang="en-AU" sz="3600" i="1" dirty="0" err="1" smtClean="0"/>
              <a:t>Mishima</a:t>
            </a:r>
            <a:endParaRPr lang="en-AU" sz="3600" i="1" dirty="0"/>
          </a:p>
        </p:txBody>
      </p:sp>
      <p:sp>
        <p:nvSpPr>
          <p:cNvPr id="4" name="Content Placeholder 3"/>
          <p:cNvSpPr>
            <a:spLocks noGrp="1"/>
          </p:cNvSpPr>
          <p:nvPr>
            <p:ph idx="1"/>
          </p:nvPr>
        </p:nvSpPr>
        <p:spPr>
          <a:xfrm>
            <a:off x="358219" y="1461155"/>
            <a:ext cx="7347506" cy="4703974"/>
          </a:xfrm>
        </p:spPr>
        <p:txBody>
          <a:bodyPr>
            <a:normAutofit/>
          </a:bodyPr>
          <a:lstStyle/>
          <a:p>
            <a:r>
              <a:rPr lang="en-AU" sz="2400" dirty="0" smtClean="0"/>
              <a:t>Born in 1925 as </a:t>
            </a:r>
            <a:r>
              <a:rPr lang="en-AU" sz="2400" i="1" dirty="0" err="1" smtClean="0"/>
              <a:t>Kimitake</a:t>
            </a:r>
            <a:r>
              <a:rPr lang="en-AU" sz="2400" i="1" dirty="0" smtClean="0"/>
              <a:t> </a:t>
            </a:r>
            <a:r>
              <a:rPr lang="en-AU" sz="2400" i="1" dirty="0" err="1" smtClean="0"/>
              <a:t>Hiraoka</a:t>
            </a:r>
            <a:r>
              <a:rPr lang="en-AU" sz="2400" dirty="0" smtClean="0"/>
              <a:t>, raised by grandparents. Became obsessed with many forms of traditional Japanese performance arts – such as </a:t>
            </a:r>
            <a:r>
              <a:rPr lang="en-AU" sz="2400" i="1" dirty="0" smtClean="0"/>
              <a:t>Kabuki</a:t>
            </a:r>
            <a:r>
              <a:rPr lang="en-AU" sz="2400" dirty="0" smtClean="0"/>
              <a:t> and </a:t>
            </a:r>
            <a:r>
              <a:rPr lang="en-AU" sz="2400" i="1" dirty="0" smtClean="0"/>
              <a:t>Noh</a:t>
            </a:r>
            <a:r>
              <a:rPr lang="en-AU" sz="2400" dirty="0" smtClean="0"/>
              <a:t>.</a:t>
            </a:r>
          </a:p>
          <a:p>
            <a:r>
              <a:rPr lang="en-AU" sz="2400" dirty="0" smtClean="0"/>
              <a:t>In high school, was heavily invested in literature and classical poetry. Praised as a “genius” and “heaven-sent”, adopted the pen name </a:t>
            </a:r>
            <a:r>
              <a:rPr lang="en-AU" sz="2400" i="1" dirty="0" smtClean="0"/>
              <a:t>Yukio </a:t>
            </a:r>
            <a:r>
              <a:rPr lang="en-AU" sz="2400" i="1" dirty="0" err="1" smtClean="0"/>
              <a:t>Mishima</a:t>
            </a:r>
            <a:r>
              <a:rPr lang="en-AU" sz="2400" dirty="0" smtClean="0"/>
              <a:t> as his fame started to grow.</a:t>
            </a:r>
          </a:p>
          <a:p>
            <a:endParaRPr lang="en-AU"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725" y="1317591"/>
            <a:ext cx="2190750" cy="33505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2150" y="2860536"/>
            <a:ext cx="2259412" cy="3225939"/>
          </a:xfrm>
          <a:prstGeom prst="rect">
            <a:avLst/>
          </a:prstGeom>
        </p:spPr>
      </p:pic>
    </p:spTree>
    <p:extLst>
      <p:ext uri="{BB962C8B-B14F-4D97-AF65-F5344CB8AC3E}">
        <p14:creationId xmlns:p14="http://schemas.microsoft.com/office/powerpoint/2010/main" val="2429066838"/>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3. The Narcissism of </a:t>
            </a:r>
            <a:r>
              <a:rPr lang="en-AU" sz="3600" i="1" dirty="0" smtClean="0"/>
              <a:t>Yukio </a:t>
            </a:r>
            <a:r>
              <a:rPr lang="en-AU" sz="3600" i="1" dirty="0" err="1" smtClean="0"/>
              <a:t>Mishima</a:t>
            </a:r>
            <a:endParaRPr lang="en-AU" sz="3600" i="1" dirty="0"/>
          </a:p>
        </p:txBody>
      </p:sp>
      <p:sp>
        <p:nvSpPr>
          <p:cNvPr id="4" name="Content Placeholder 3"/>
          <p:cNvSpPr>
            <a:spLocks noGrp="1"/>
          </p:cNvSpPr>
          <p:nvPr>
            <p:ph idx="1"/>
          </p:nvPr>
        </p:nvSpPr>
        <p:spPr>
          <a:xfrm>
            <a:off x="358219" y="1461155"/>
            <a:ext cx="7347506" cy="4703974"/>
          </a:xfrm>
        </p:spPr>
        <p:txBody>
          <a:bodyPr>
            <a:normAutofit/>
          </a:bodyPr>
          <a:lstStyle/>
          <a:p>
            <a:r>
              <a:rPr lang="en-AU" sz="2400" dirty="0"/>
              <a:t>In 1944, received a draft notice for the Imperial Japanese Army. Barely passed examination, although his cold was misdiagnosed with tuberculosis, declaring him unfit for service.</a:t>
            </a:r>
          </a:p>
          <a:p>
            <a:r>
              <a:rPr lang="en-AU" sz="2400" dirty="0" smtClean="0"/>
              <a:t>In 1945, younger sister died from typhoid fever.</a:t>
            </a:r>
          </a:p>
          <a:p>
            <a:r>
              <a:rPr lang="en-AU" sz="2400" dirty="0" smtClean="0"/>
              <a:t>Around the same time, he found out that the girl he totally had a crush on just got engaged with another man.</a:t>
            </a:r>
          </a:p>
          <a:p>
            <a:r>
              <a:rPr lang="en-AU" sz="2400" dirty="0" smtClean="0"/>
              <a:t>Eventually developed </a:t>
            </a:r>
            <a:r>
              <a:rPr lang="en-AU" sz="2400" dirty="0"/>
              <a:t>an inferiority complex about his frail </a:t>
            </a:r>
            <a:r>
              <a:rPr lang="en-AU" sz="2400" dirty="0" smtClean="0"/>
              <a:t>constitution, which later made him obsessed with physical fitness and body building.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337" y="1461155"/>
            <a:ext cx="3590925" cy="4352925"/>
          </a:xfrm>
          <a:prstGeom prst="rect">
            <a:avLst/>
          </a:prstGeom>
        </p:spPr>
      </p:pic>
    </p:spTree>
    <p:extLst>
      <p:ext uri="{BB962C8B-B14F-4D97-AF65-F5344CB8AC3E}">
        <p14:creationId xmlns:p14="http://schemas.microsoft.com/office/powerpoint/2010/main" val="3502855765"/>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3. The Narcissism of </a:t>
            </a:r>
            <a:r>
              <a:rPr lang="en-AU" sz="3600" i="1" dirty="0" smtClean="0"/>
              <a:t>Yukio </a:t>
            </a:r>
            <a:r>
              <a:rPr lang="en-AU" sz="3600" i="1" dirty="0" err="1" smtClean="0"/>
              <a:t>Mishima</a:t>
            </a:r>
            <a:endParaRPr lang="en-AU" sz="3600" i="1" dirty="0"/>
          </a:p>
        </p:txBody>
      </p:sp>
      <p:sp>
        <p:nvSpPr>
          <p:cNvPr id="4" name="Content Placeholder 3"/>
          <p:cNvSpPr>
            <a:spLocks noGrp="1"/>
          </p:cNvSpPr>
          <p:nvPr>
            <p:ph idx="1"/>
          </p:nvPr>
        </p:nvSpPr>
        <p:spPr>
          <a:xfrm>
            <a:off x="358219" y="1461155"/>
            <a:ext cx="7347506" cy="4703974"/>
          </a:xfrm>
        </p:spPr>
        <p:txBody>
          <a:bodyPr>
            <a:normAutofit/>
          </a:bodyPr>
          <a:lstStyle/>
          <a:p>
            <a:r>
              <a:rPr lang="en-AU" sz="2400" dirty="0" smtClean="0"/>
              <a:t>In October 1968,  founded the </a:t>
            </a:r>
            <a:r>
              <a:rPr lang="en-AU" sz="2400" i="1" dirty="0" err="1"/>
              <a:t>Tatenokai</a:t>
            </a:r>
            <a:r>
              <a:rPr lang="en-AU" sz="2400" dirty="0"/>
              <a:t> (“Shield Society”) – an unarmed civilian militia </a:t>
            </a:r>
            <a:r>
              <a:rPr lang="en-AU" sz="2400" dirty="0" smtClean="0"/>
              <a:t>with </a:t>
            </a:r>
            <a:r>
              <a:rPr lang="en-AU" sz="2400" dirty="0"/>
              <a:t>the purpose of “restoring sacredness and dignity to the Japanese Emperor</a:t>
            </a:r>
            <a:r>
              <a:rPr lang="en-AU" sz="2400" dirty="0" smtClean="0"/>
              <a:t>”.</a:t>
            </a:r>
            <a:endParaRPr lang="en-AU" sz="2400" dirty="0"/>
          </a:p>
          <a:p>
            <a:r>
              <a:rPr lang="en-AU" sz="2400" dirty="0" smtClean="0"/>
              <a:t>On </a:t>
            </a:r>
            <a:r>
              <a:rPr lang="en-AU" sz="2400" dirty="0"/>
              <a:t>25 November 1970, Yukio and four members of the </a:t>
            </a:r>
            <a:r>
              <a:rPr lang="en-AU" sz="2400" i="1" dirty="0" err="1" smtClean="0"/>
              <a:t>Tatenokai</a:t>
            </a:r>
            <a:r>
              <a:rPr lang="en-AU" sz="2400" dirty="0" smtClean="0"/>
              <a:t> entered one of the headquarters of the </a:t>
            </a:r>
            <a:r>
              <a:rPr lang="en-AU" sz="2400" i="1" dirty="0" smtClean="0"/>
              <a:t>Japan Self-</a:t>
            </a:r>
            <a:r>
              <a:rPr lang="en-AU" sz="2400" i="1" dirty="0" err="1" smtClean="0"/>
              <a:t>Defense</a:t>
            </a:r>
            <a:r>
              <a:rPr lang="en-AU" sz="2400" i="1" dirty="0" smtClean="0"/>
              <a:t> Forces</a:t>
            </a:r>
            <a:r>
              <a:rPr lang="en-AU" sz="2400" dirty="0" smtClean="0"/>
              <a:t>, and barricaded themselves inside one of the buildings.</a:t>
            </a:r>
          </a:p>
          <a:p>
            <a:r>
              <a:rPr lang="en-AU" sz="2400" dirty="0" smtClean="0"/>
              <a:t>Holding the commandant as hostage, he attempted a coup, and delivered a speech on the balcony.</a:t>
            </a:r>
          </a:p>
          <a:p>
            <a:r>
              <a:rPr lang="en-AU" sz="2400" dirty="0" smtClean="0"/>
              <a:t>He then committed </a:t>
            </a:r>
            <a:r>
              <a:rPr lang="en-AU" sz="2400" i="1" dirty="0" smtClean="0"/>
              <a:t>seppuku</a:t>
            </a:r>
            <a:r>
              <a:rPr lang="en-AU" sz="2400" dirty="0" smtClean="0"/>
              <a:t> – ritual suicide.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719" y="1362075"/>
            <a:ext cx="4124205" cy="26765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9477" y="3257550"/>
            <a:ext cx="2095500" cy="2667000"/>
          </a:xfrm>
          <a:prstGeom prst="rect">
            <a:avLst/>
          </a:prstGeom>
        </p:spPr>
      </p:pic>
    </p:spTree>
    <p:extLst>
      <p:ext uri="{BB962C8B-B14F-4D97-AF65-F5344CB8AC3E}">
        <p14:creationId xmlns:p14="http://schemas.microsoft.com/office/powerpoint/2010/main" val="1761195518"/>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166" y="1300162"/>
            <a:ext cx="2724369" cy="37814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7347" y="3190875"/>
            <a:ext cx="2248700" cy="2974254"/>
          </a:xfrm>
          <a:prstGeom prst="rect">
            <a:avLst/>
          </a:prstGeom>
        </p:spPr>
      </p:pic>
      <p:sp>
        <p:nvSpPr>
          <p:cNvPr id="3" name="Title 2"/>
          <p:cNvSpPr>
            <a:spLocks noGrp="1"/>
          </p:cNvSpPr>
          <p:nvPr>
            <p:ph type="title"/>
          </p:nvPr>
        </p:nvSpPr>
        <p:spPr/>
        <p:txBody>
          <a:bodyPr/>
          <a:lstStyle/>
          <a:p>
            <a:r>
              <a:rPr lang="en-AU" sz="3600" dirty="0" smtClean="0"/>
              <a:t>3. The Narcissism of </a:t>
            </a:r>
            <a:r>
              <a:rPr lang="en-AU" sz="3600" i="1" dirty="0" smtClean="0"/>
              <a:t>Yukio </a:t>
            </a:r>
            <a:r>
              <a:rPr lang="en-AU" sz="3600" i="1" dirty="0" err="1" smtClean="0"/>
              <a:t>Mishima</a:t>
            </a:r>
            <a:endParaRPr lang="en-AU" sz="3600" i="1" dirty="0"/>
          </a:p>
        </p:txBody>
      </p:sp>
      <p:sp>
        <p:nvSpPr>
          <p:cNvPr id="4" name="Content Placeholder 3"/>
          <p:cNvSpPr>
            <a:spLocks noGrp="1"/>
          </p:cNvSpPr>
          <p:nvPr>
            <p:ph idx="1"/>
          </p:nvPr>
        </p:nvSpPr>
        <p:spPr>
          <a:xfrm>
            <a:off x="358218" y="1461155"/>
            <a:ext cx="5347257" cy="4703974"/>
          </a:xfrm>
        </p:spPr>
        <p:txBody>
          <a:bodyPr>
            <a:normAutofit lnSpcReduction="10000"/>
          </a:bodyPr>
          <a:lstStyle/>
          <a:p>
            <a:r>
              <a:rPr lang="en-AU" sz="2400" dirty="0" smtClean="0"/>
              <a:t>“</a:t>
            </a:r>
            <a:r>
              <a:rPr lang="en-AU" sz="2400" i="1" dirty="0" smtClean="0"/>
              <a:t>Fake it ‘till you make it</a:t>
            </a:r>
            <a:r>
              <a:rPr lang="en-AU" sz="2400" dirty="0" smtClean="0"/>
              <a:t>” – he made it, but never stopped faking it.</a:t>
            </a:r>
          </a:p>
          <a:p>
            <a:r>
              <a:rPr lang="en-AU" sz="2400" dirty="0" smtClean="0"/>
              <a:t>Claimed to be a Kendo practitioner – was in fact part of the Japanese team in the 1</a:t>
            </a:r>
            <a:r>
              <a:rPr lang="en-AU" sz="2400" baseline="30000" dirty="0" smtClean="0"/>
              <a:t>st</a:t>
            </a:r>
            <a:r>
              <a:rPr lang="en-AU" sz="2400" dirty="0" smtClean="0"/>
              <a:t> </a:t>
            </a:r>
            <a:r>
              <a:rPr lang="en-AU" sz="2400" i="1" dirty="0" smtClean="0"/>
              <a:t>World Kendo Championships</a:t>
            </a:r>
            <a:r>
              <a:rPr lang="en-AU" sz="2400" dirty="0" smtClean="0"/>
              <a:t> in 1970 (likely as part of a goodwill match).</a:t>
            </a:r>
          </a:p>
          <a:p>
            <a:r>
              <a:rPr lang="en-AU" sz="2400" dirty="0" smtClean="0"/>
              <a:t>There’s a video of him doing </a:t>
            </a:r>
            <a:r>
              <a:rPr lang="en-AU" sz="2400" i="1" dirty="0" smtClean="0"/>
              <a:t>Iaido kata </a:t>
            </a:r>
            <a:r>
              <a:rPr lang="en-AU" sz="2400" i="1" dirty="0" err="1" smtClean="0"/>
              <a:t>Ipponme</a:t>
            </a:r>
            <a:r>
              <a:rPr lang="en-AU" sz="2400" dirty="0" smtClean="0"/>
              <a:t> – very poorly.</a:t>
            </a:r>
          </a:p>
          <a:p>
            <a:r>
              <a:rPr lang="en-AU" sz="2400" dirty="0" smtClean="0"/>
              <a:t>Obsessed with looking like the biggest chad – he was the </a:t>
            </a:r>
            <a:r>
              <a:rPr lang="en-AU" sz="2400" i="1" dirty="0" smtClean="0"/>
              <a:t>proto </a:t>
            </a:r>
            <a:r>
              <a:rPr lang="en-AU" sz="2400" i="1" dirty="0" err="1" smtClean="0"/>
              <a:t>weeaboo</a:t>
            </a:r>
            <a:r>
              <a:rPr lang="en-AU" sz="2400" dirty="0" smtClean="0"/>
              <a:t>.</a:t>
            </a:r>
            <a:endParaRPr lang="en-AU" sz="2400" i="1" dirty="0" smtClean="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9595" y="1352549"/>
            <a:ext cx="2014623" cy="3837378"/>
          </a:xfrm>
          <a:prstGeom prst="rect">
            <a:avLst/>
          </a:prstGeom>
        </p:spPr>
      </p:pic>
    </p:spTree>
    <p:extLst>
      <p:ext uri="{BB962C8B-B14F-4D97-AF65-F5344CB8AC3E}">
        <p14:creationId xmlns:p14="http://schemas.microsoft.com/office/powerpoint/2010/main" val="177912141"/>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0" indent="0">
              <a:buNone/>
            </a:pPr>
            <a:r>
              <a:rPr lang="en-AU" dirty="0" smtClean="0"/>
              <a:t>4. Let’s Watch:</a:t>
            </a:r>
          </a:p>
          <a:p>
            <a:pPr marL="0" indent="0">
              <a:buNone/>
              <a:tabLst>
                <a:tab pos="1074738" algn="l"/>
              </a:tabLst>
            </a:pPr>
            <a:r>
              <a:rPr lang="en-AU" dirty="0" smtClean="0"/>
              <a:t>	</a:t>
            </a:r>
            <a:r>
              <a:rPr lang="en-AU" i="1" dirty="0" smtClean="0"/>
              <a:t>Ken (1964)</a:t>
            </a:r>
            <a:endParaRPr lang="en-AU" i="1" dirty="0"/>
          </a:p>
        </p:txBody>
      </p:sp>
    </p:spTree>
    <p:extLst>
      <p:ext uri="{BB962C8B-B14F-4D97-AF65-F5344CB8AC3E}">
        <p14:creationId xmlns:p14="http://schemas.microsoft.com/office/powerpoint/2010/main" val="1859926288"/>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4. Let’s Watch: </a:t>
            </a:r>
            <a:r>
              <a:rPr lang="en-AU" sz="3600" i="1" dirty="0" smtClean="0"/>
              <a:t>Ken</a:t>
            </a:r>
            <a:r>
              <a:rPr lang="en-AU" sz="3600" dirty="0" smtClean="0"/>
              <a:t> (1964)</a:t>
            </a:r>
            <a:endParaRPr lang="en-AU" sz="3600" i="1" dirty="0"/>
          </a:p>
        </p:txBody>
      </p:sp>
      <p:sp>
        <p:nvSpPr>
          <p:cNvPr id="4" name="Content Placeholder 3"/>
          <p:cNvSpPr>
            <a:spLocks noGrp="1"/>
          </p:cNvSpPr>
          <p:nvPr>
            <p:ph idx="1"/>
          </p:nvPr>
        </p:nvSpPr>
        <p:spPr>
          <a:xfrm>
            <a:off x="358219" y="1461155"/>
            <a:ext cx="7118906" cy="4703974"/>
          </a:xfrm>
        </p:spPr>
        <p:txBody>
          <a:bodyPr>
            <a:normAutofit/>
          </a:bodyPr>
          <a:lstStyle/>
          <a:p>
            <a:r>
              <a:rPr lang="en-AU" sz="2400" dirty="0" smtClean="0"/>
              <a:t>Originally a short story by </a:t>
            </a:r>
            <a:r>
              <a:rPr lang="en-AU" sz="2400" i="1" dirty="0" smtClean="0"/>
              <a:t>Yukio </a:t>
            </a:r>
            <a:r>
              <a:rPr lang="en-AU" sz="2400" i="1" dirty="0" err="1" smtClean="0"/>
              <a:t>Mishima</a:t>
            </a:r>
            <a:r>
              <a:rPr lang="en-AU" sz="2400" dirty="0" smtClean="0"/>
              <a:t>.</a:t>
            </a:r>
          </a:p>
          <a:p>
            <a:r>
              <a:rPr lang="en-AU" sz="2400" dirty="0" smtClean="0"/>
              <a:t>Directed by </a:t>
            </a:r>
            <a:r>
              <a:rPr lang="en-AU" sz="2400" i="1" dirty="0" smtClean="0"/>
              <a:t>Kenji </a:t>
            </a:r>
            <a:r>
              <a:rPr lang="en-AU" sz="2400" i="1" dirty="0" err="1" smtClean="0"/>
              <a:t>Misumi</a:t>
            </a:r>
            <a:r>
              <a:rPr lang="en-AU" sz="2400" dirty="0" smtClean="0"/>
              <a:t>, known for many </a:t>
            </a:r>
            <a:r>
              <a:rPr lang="en-AU" sz="2400" i="1" dirty="0" smtClean="0"/>
              <a:t>jidaigeki</a:t>
            </a:r>
            <a:r>
              <a:rPr lang="en-AU" sz="2400" dirty="0" smtClean="0"/>
              <a:t> / </a:t>
            </a:r>
            <a:r>
              <a:rPr lang="en-AU" sz="2400" i="1" dirty="0" err="1" smtClean="0"/>
              <a:t>chanbara</a:t>
            </a:r>
            <a:r>
              <a:rPr lang="en-AU" sz="2400" dirty="0" smtClean="0"/>
              <a:t> films, such as </a:t>
            </a:r>
            <a:r>
              <a:rPr lang="en-AU" sz="2400" i="1" dirty="0" smtClean="0"/>
              <a:t>Lone Wolf and Cub</a:t>
            </a:r>
            <a:r>
              <a:rPr lang="en-AU" sz="2400" dirty="0" smtClean="0"/>
              <a:t>, the first few </a:t>
            </a:r>
            <a:r>
              <a:rPr lang="en-AU" sz="2400" i="1" dirty="0" err="1" smtClean="0"/>
              <a:t>Zatoichi</a:t>
            </a:r>
            <a:r>
              <a:rPr lang="en-AU" sz="2400" dirty="0" smtClean="0"/>
              <a:t> films.</a:t>
            </a:r>
          </a:p>
          <a:p>
            <a:r>
              <a:rPr lang="en-AU" sz="2400" i="1" dirty="0" smtClean="0"/>
              <a:t>Ken</a:t>
            </a:r>
            <a:r>
              <a:rPr lang="en-AU" sz="2400" dirty="0" smtClean="0"/>
              <a:t> was the only movie he directed of which story was set in the modern era.</a:t>
            </a:r>
          </a:p>
          <a:p>
            <a:r>
              <a:rPr lang="en-AU" sz="2400" dirty="0" smtClean="0"/>
              <a:t>The story is about a university student called </a:t>
            </a:r>
            <a:r>
              <a:rPr lang="en-AU" sz="2400" i="1" dirty="0" err="1" smtClean="0"/>
              <a:t>Kokubu</a:t>
            </a:r>
            <a:r>
              <a:rPr lang="en-AU" sz="2400" i="1" dirty="0" smtClean="0"/>
              <a:t> Jiro</a:t>
            </a:r>
            <a:r>
              <a:rPr lang="en-AU" sz="2400" dirty="0" smtClean="0"/>
              <a:t>, and his struggle with leading the other members of the Kendo club.</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112" y="1331938"/>
            <a:ext cx="3376613" cy="4833191"/>
          </a:xfrm>
          <a:prstGeom prst="rect">
            <a:avLst/>
          </a:prstGeom>
        </p:spPr>
      </p:pic>
    </p:spTree>
    <p:extLst>
      <p:ext uri="{BB962C8B-B14F-4D97-AF65-F5344CB8AC3E}">
        <p14:creationId xmlns:p14="http://schemas.microsoft.com/office/powerpoint/2010/main" val="2184144925"/>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4. Let’s Watch: </a:t>
            </a:r>
            <a:r>
              <a:rPr lang="en-AU" sz="3600" i="1" dirty="0" smtClean="0"/>
              <a:t>Ken</a:t>
            </a:r>
            <a:r>
              <a:rPr lang="en-AU" sz="3600" dirty="0" smtClean="0"/>
              <a:t> (1964)</a:t>
            </a:r>
            <a:endParaRPr lang="en-AU" sz="3600" i="1" dirty="0"/>
          </a:p>
        </p:txBody>
      </p:sp>
      <p:sp>
        <p:nvSpPr>
          <p:cNvPr id="4" name="Content Placeholder 3"/>
          <p:cNvSpPr>
            <a:spLocks noGrp="1"/>
          </p:cNvSpPr>
          <p:nvPr>
            <p:ph idx="1"/>
          </p:nvPr>
        </p:nvSpPr>
        <p:spPr>
          <a:xfrm>
            <a:off x="358219" y="1461155"/>
            <a:ext cx="7118906" cy="4703974"/>
          </a:xfrm>
        </p:spPr>
        <p:txBody>
          <a:bodyPr>
            <a:normAutofit/>
          </a:bodyPr>
          <a:lstStyle/>
          <a:p>
            <a:r>
              <a:rPr lang="en-AU" sz="2400" dirty="0" smtClean="0"/>
              <a:t>Runtime: 1 hour 37 minutes</a:t>
            </a:r>
          </a:p>
          <a:p>
            <a:r>
              <a:rPr lang="en-AU" sz="2400" dirty="0" smtClean="0"/>
              <a:t>Language: Japanese</a:t>
            </a:r>
            <a:r>
              <a:rPr lang="en-AU" sz="2400" dirty="0"/>
              <a:t> </a:t>
            </a:r>
            <a:r>
              <a:rPr lang="en-AU" sz="2400" dirty="0" smtClean="0"/>
              <a:t>with English subtitle</a:t>
            </a:r>
          </a:p>
          <a:p>
            <a:pPr marL="0" indent="0">
              <a:buNone/>
            </a:pPr>
            <a:r>
              <a:rPr lang="en-AU" sz="2400" dirty="0" smtClean="0"/>
              <a:t>While the movie is quite serious and dry, please watch it with consideration of the author and the message he was trying to portray.</a:t>
            </a:r>
          </a:p>
          <a:p>
            <a:pPr marL="0" indent="0">
              <a:buNone/>
            </a:pPr>
            <a:r>
              <a:rPr lang="en-AU" sz="2400" dirty="0" smtClean="0"/>
              <a:t>By today’s standard, this movie looks like a parody or satire. Except that they were actually serious. (But please feel free to laugh.)</a:t>
            </a:r>
          </a:p>
          <a:p>
            <a:pPr marL="0" indent="0">
              <a:buNone/>
            </a:pPr>
            <a:r>
              <a:rPr lang="en-AU" sz="2400" dirty="0" smtClean="0"/>
              <a:t>I hope you don’t mind if I provide a few commentaries along the way.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112" y="1331938"/>
            <a:ext cx="3376613" cy="4833191"/>
          </a:xfrm>
          <a:prstGeom prst="rect">
            <a:avLst/>
          </a:prstGeom>
        </p:spPr>
      </p:pic>
    </p:spTree>
    <p:extLst>
      <p:ext uri="{BB962C8B-B14F-4D97-AF65-F5344CB8AC3E}">
        <p14:creationId xmlns:p14="http://schemas.microsoft.com/office/powerpoint/2010/main" val="4206916547"/>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600" dirty="0" smtClean="0"/>
              <a:t>4. Let’s Watch: </a:t>
            </a:r>
            <a:r>
              <a:rPr lang="en-AU" sz="3600" i="1" dirty="0" smtClean="0"/>
              <a:t>Ken</a:t>
            </a:r>
            <a:r>
              <a:rPr lang="en-AU" sz="3600" dirty="0" smtClean="0"/>
              <a:t> (1964)</a:t>
            </a:r>
            <a:endParaRPr lang="en-AU" sz="3600" i="1" dirty="0"/>
          </a:p>
        </p:txBody>
      </p:sp>
      <p:sp>
        <p:nvSpPr>
          <p:cNvPr id="4" name="Content Placeholder 3"/>
          <p:cNvSpPr>
            <a:spLocks noGrp="1"/>
          </p:cNvSpPr>
          <p:nvPr>
            <p:ph idx="1"/>
          </p:nvPr>
        </p:nvSpPr>
        <p:spPr>
          <a:xfrm>
            <a:off x="358219" y="1461155"/>
            <a:ext cx="7118906" cy="4703974"/>
          </a:xfrm>
        </p:spPr>
        <p:txBody>
          <a:bodyPr>
            <a:normAutofit/>
          </a:bodyPr>
          <a:lstStyle/>
          <a:p>
            <a:pPr marL="0" indent="0">
              <a:buNone/>
            </a:pPr>
            <a:r>
              <a:rPr lang="en-AU" sz="3600" dirty="0" smtClean="0"/>
              <a:t>Questions / comments?</a:t>
            </a:r>
          </a:p>
          <a:p>
            <a:pPr marL="0" indent="0" algn="ctr">
              <a:buNone/>
            </a:pPr>
            <a:endParaRPr lang="en-AU" sz="3600" dirty="0" smtClean="0"/>
          </a:p>
          <a:p>
            <a:pPr marL="0" indent="0" algn="ctr">
              <a:buNone/>
            </a:pPr>
            <a:endParaRPr lang="en-AU" sz="3600" dirty="0" smtClean="0"/>
          </a:p>
          <a:p>
            <a:pPr marL="0" indent="0" algn="ctr">
              <a:buNone/>
            </a:pPr>
            <a:r>
              <a:rPr lang="en-AU" sz="3600" dirty="0" smtClean="0"/>
              <a:t>Enjoy!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112" y="1331938"/>
            <a:ext cx="3376613" cy="4833191"/>
          </a:xfrm>
          <a:prstGeom prst="rect">
            <a:avLst/>
          </a:prstGeom>
        </p:spPr>
      </p:pic>
    </p:spTree>
    <p:extLst>
      <p:ext uri="{BB962C8B-B14F-4D97-AF65-F5344CB8AC3E}">
        <p14:creationId xmlns:p14="http://schemas.microsoft.com/office/powerpoint/2010/main" val="1634143523"/>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Agenda</a:t>
            </a:r>
            <a:endParaRPr lang="en-AU" dirty="0"/>
          </a:p>
        </p:txBody>
      </p:sp>
      <p:sp>
        <p:nvSpPr>
          <p:cNvPr id="3" name="Content Placeholder 2"/>
          <p:cNvSpPr>
            <a:spLocks noGrp="1"/>
          </p:cNvSpPr>
          <p:nvPr>
            <p:ph idx="1"/>
          </p:nvPr>
        </p:nvSpPr>
        <p:spPr/>
        <p:txBody>
          <a:bodyPr>
            <a:normAutofit/>
          </a:bodyPr>
          <a:lstStyle/>
          <a:p>
            <a:pPr marL="514350" indent="-514350">
              <a:lnSpc>
                <a:spcPct val="100000"/>
              </a:lnSpc>
              <a:spcAft>
                <a:spcPts val="1000"/>
              </a:spcAft>
              <a:buFont typeface="+mj-lt"/>
              <a:buAutoNum type="arabicPeriod"/>
            </a:pPr>
            <a:r>
              <a:rPr lang="en-AU" dirty="0" smtClean="0"/>
              <a:t>A Brief History of Sword Arts: From </a:t>
            </a:r>
            <a:r>
              <a:rPr lang="en-AU" i="1" dirty="0" err="1" smtClean="0"/>
              <a:t>Kenjutsu</a:t>
            </a:r>
            <a:r>
              <a:rPr lang="en-AU" dirty="0" smtClean="0"/>
              <a:t> to </a:t>
            </a:r>
            <a:r>
              <a:rPr lang="en-AU" i="1" dirty="0" smtClean="0"/>
              <a:t>Kendo</a:t>
            </a:r>
          </a:p>
          <a:p>
            <a:pPr marL="514350" indent="-514350">
              <a:lnSpc>
                <a:spcPct val="100000"/>
              </a:lnSpc>
              <a:spcAft>
                <a:spcPts val="1000"/>
              </a:spcAft>
              <a:buFont typeface="+mj-lt"/>
              <a:buAutoNum type="arabicPeriod"/>
            </a:pPr>
            <a:r>
              <a:rPr lang="en-AU" dirty="0" smtClean="0"/>
              <a:t>A Brief Look at </a:t>
            </a:r>
            <a:r>
              <a:rPr lang="en-AU" i="1" dirty="0" smtClean="0"/>
              <a:t>Jidaigeki</a:t>
            </a:r>
            <a:r>
              <a:rPr lang="en-AU" dirty="0" smtClean="0"/>
              <a:t> and </a:t>
            </a:r>
            <a:r>
              <a:rPr lang="en-AU" i="1" dirty="0" err="1" smtClean="0"/>
              <a:t>Chanbara</a:t>
            </a:r>
            <a:r>
              <a:rPr lang="en-AU" dirty="0" smtClean="0"/>
              <a:t> Films</a:t>
            </a:r>
            <a:endParaRPr lang="en-AU" i="1" dirty="0" smtClean="0"/>
          </a:p>
          <a:p>
            <a:pPr marL="514350" indent="-514350">
              <a:lnSpc>
                <a:spcPct val="100000"/>
              </a:lnSpc>
              <a:spcAft>
                <a:spcPts val="1000"/>
              </a:spcAft>
              <a:buFont typeface="+mj-lt"/>
              <a:buAutoNum type="arabicPeriod"/>
            </a:pPr>
            <a:r>
              <a:rPr lang="en-AU" dirty="0" smtClean="0"/>
              <a:t>The Narcissism of </a:t>
            </a:r>
            <a:r>
              <a:rPr lang="en-AU" i="1" dirty="0" smtClean="0"/>
              <a:t>Yukio </a:t>
            </a:r>
            <a:r>
              <a:rPr lang="en-AU" i="1" dirty="0" err="1" smtClean="0"/>
              <a:t>Mishima</a:t>
            </a:r>
            <a:endParaRPr lang="en-AU" dirty="0" smtClean="0"/>
          </a:p>
          <a:p>
            <a:pPr marL="514350" indent="-514350">
              <a:lnSpc>
                <a:spcPct val="100000"/>
              </a:lnSpc>
              <a:spcAft>
                <a:spcPts val="1000"/>
              </a:spcAft>
              <a:buFont typeface="+mj-lt"/>
              <a:buAutoNum type="arabicPeriod"/>
            </a:pPr>
            <a:r>
              <a:rPr lang="en-AU" dirty="0" smtClean="0"/>
              <a:t>Let’s Watch: </a:t>
            </a:r>
            <a:r>
              <a:rPr lang="en-AU" i="1" dirty="0" smtClean="0"/>
              <a:t>Ken</a:t>
            </a:r>
            <a:r>
              <a:rPr lang="en-AU" dirty="0" smtClean="0"/>
              <a:t> (1964)!</a:t>
            </a:r>
          </a:p>
        </p:txBody>
      </p:sp>
    </p:spTree>
    <p:extLst>
      <p:ext uri="{BB962C8B-B14F-4D97-AF65-F5344CB8AC3E}">
        <p14:creationId xmlns:p14="http://schemas.microsoft.com/office/powerpoint/2010/main" val="3610899607"/>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marL="0" indent="0">
              <a:buNone/>
            </a:pPr>
            <a:r>
              <a:rPr lang="en-AU" dirty="0" smtClean="0"/>
              <a:t>1. A Brief History of Sword Arts:</a:t>
            </a:r>
          </a:p>
          <a:p>
            <a:pPr marL="0" indent="0">
              <a:buNone/>
              <a:tabLst>
                <a:tab pos="1074738" algn="l"/>
              </a:tabLst>
            </a:pPr>
            <a:r>
              <a:rPr lang="en-AU" dirty="0" smtClean="0"/>
              <a:t>	From </a:t>
            </a:r>
            <a:r>
              <a:rPr lang="en-AU" i="1" dirty="0" err="1" smtClean="0"/>
              <a:t>Kenjutsu</a:t>
            </a:r>
            <a:r>
              <a:rPr lang="en-AU" dirty="0" smtClean="0"/>
              <a:t> to </a:t>
            </a:r>
            <a:r>
              <a:rPr lang="en-AU" i="1" dirty="0" smtClean="0"/>
              <a:t>Kendo</a:t>
            </a:r>
            <a:endParaRPr lang="en-AU" i="1" dirty="0"/>
          </a:p>
        </p:txBody>
      </p:sp>
    </p:spTree>
    <p:extLst>
      <p:ext uri="{BB962C8B-B14F-4D97-AF65-F5344CB8AC3E}">
        <p14:creationId xmlns:p14="http://schemas.microsoft.com/office/powerpoint/2010/main" val="2409437777"/>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100" dirty="0"/>
              <a:t>1. A Brief History of Sword Arts: From </a:t>
            </a:r>
            <a:r>
              <a:rPr lang="en-AU" sz="3100" i="1" dirty="0" err="1"/>
              <a:t>Kenjutsu</a:t>
            </a:r>
            <a:r>
              <a:rPr lang="en-AU" sz="3100" dirty="0"/>
              <a:t> to </a:t>
            </a:r>
            <a:r>
              <a:rPr lang="en-AU" sz="3100" i="1" dirty="0"/>
              <a:t>Kendo</a:t>
            </a:r>
            <a:endParaRPr lang="en-AU" sz="3100" dirty="0"/>
          </a:p>
        </p:txBody>
      </p:sp>
      <p:sp>
        <p:nvSpPr>
          <p:cNvPr id="6" name="Content Placeholder 2"/>
          <p:cNvSpPr txBox="1">
            <a:spLocks/>
          </p:cNvSpPr>
          <p:nvPr/>
        </p:nvSpPr>
        <p:spPr>
          <a:xfrm>
            <a:off x="358218" y="1461155"/>
            <a:ext cx="9813304" cy="47039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dirty="0" smtClean="0"/>
              <a:t>Historically, swords were invented around the </a:t>
            </a:r>
            <a:r>
              <a:rPr lang="en-AU" b="1" dirty="0" smtClean="0"/>
              <a:t>Bronze Age</a:t>
            </a:r>
            <a:r>
              <a:rPr lang="en-AU" dirty="0" smtClean="0"/>
              <a:t>. According to this guy, that’s between 3000~1200 BC.</a:t>
            </a:r>
          </a:p>
          <a:p>
            <a:pPr>
              <a:spcAft>
                <a:spcPts val="1000"/>
              </a:spcAft>
            </a:pPr>
            <a:r>
              <a:rPr lang="en-AU" dirty="0" smtClean="0"/>
              <a:t>Supposedly swords entered Japan around 400 AD, and local production started around in 900 AD.</a:t>
            </a:r>
          </a:p>
          <a:p>
            <a:pPr>
              <a:spcAft>
                <a:spcPts val="1000"/>
              </a:spcAft>
            </a:pPr>
            <a:r>
              <a:rPr lang="en-AU" i="1" dirty="0" smtClean="0"/>
              <a:t>Katana</a:t>
            </a:r>
            <a:r>
              <a:rPr lang="en-AU" dirty="0" smtClean="0"/>
              <a:t> were not forged until around 1200 AD.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347" y="2243702"/>
            <a:ext cx="1545996" cy="15459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93" y="4251590"/>
            <a:ext cx="6313404" cy="194182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5672" y="4251590"/>
            <a:ext cx="4034671" cy="1941820"/>
          </a:xfrm>
          <a:prstGeom prst="rect">
            <a:avLst/>
          </a:prstGeom>
        </p:spPr>
      </p:pic>
    </p:spTree>
    <p:extLst>
      <p:ext uri="{BB962C8B-B14F-4D97-AF65-F5344CB8AC3E}">
        <p14:creationId xmlns:p14="http://schemas.microsoft.com/office/powerpoint/2010/main" val="452291843"/>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100" dirty="0"/>
              <a:t>1. A Brief History of Sword Arts: From </a:t>
            </a:r>
            <a:r>
              <a:rPr lang="en-AU" sz="3100" i="1" dirty="0" err="1"/>
              <a:t>Kenjutsu</a:t>
            </a:r>
            <a:r>
              <a:rPr lang="en-AU" sz="3100" dirty="0"/>
              <a:t> to </a:t>
            </a:r>
            <a:r>
              <a:rPr lang="en-AU" sz="3100" i="1" dirty="0"/>
              <a:t>Kendo</a:t>
            </a:r>
            <a:endParaRPr lang="en-AU" sz="3100" dirty="0"/>
          </a:p>
        </p:txBody>
      </p:sp>
      <p:sp>
        <p:nvSpPr>
          <p:cNvPr id="6" name="Content Placeholder 2"/>
          <p:cNvSpPr txBox="1">
            <a:spLocks/>
          </p:cNvSpPr>
          <p:nvPr/>
        </p:nvSpPr>
        <p:spPr>
          <a:xfrm>
            <a:off x="358216" y="1461155"/>
            <a:ext cx="11434715" cy="47039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AU" dirty="0" smtClean="0"/>
              <a:t>There are different types of Japanese swords / blades (</a:t>
            </a:r>
            <a:r>
              <a:rPr lang="en-AU" i="1" dirty="0" err="1" smtClean="0"/>
              <a:t>nihon-tō</a:t>
            </a:r>
            <a:r>
              <a:rPr lang="en-AU" dirty="0" smtClean="0"/>
              <a:t>).</a:t>
            </a:r>
          </a:p>
          <a:p>
            <a:pPr>
              <a:spcAft>
                <a:spcPts val="1000"/>
              </a:spcAft>
            </a:pPr>
            <a:r>
              <a:rPr lang="en-AU" dirty="0" smtClean="0"/>
              <a:t>Swords used to be straight / double-edged (</a:t>
            </a:r>
            <a:r>
              <a:rPr lang="en-AU" i="1" dirty="0" err="1" smtClean="0"/>
              <a:t>chokutō</a:t>
            </a:r>
            <a:r>
              <a:rPr lang="en-AU" dirty="0"/>
              <a:t> </a:t>
            </a:r>
            <a:r>
              <a:rPr lang="en-AU" dirty="0" smtClean="0"/>
              <a:t>/ </a:t>
            </a:r>
            <a:r>
              <a:rPr lang="en-AU" i="1" dirty="0" err="1" smtClean="0"/>
              <a:t>tsurugi</a:t>
            </a:r>
            <a:r>
              <a:rPr lang="en-AU" dirty="0" smtClean="0"/>
              <a:t>).</a:t>
            </a:r>
          </a:p>
          <a:p>
            <a:pPr>
              <a:spcAft>
                <a:spcPts val="1000"/>
              </a:spcAft>
            </a:pPr>
            <a:r>
              <a:rPr lang="en-AU" dirty="0" smtClean="0"/>
              <a:t>Then eventually curved (</a:t>
            </a:r>
            <a:r>
              <a:rPr lang="en-AU" i="1" dirty="0" err="1" smtClean="0"/>
              <a:t>tachi</a:t>
            </a:r>
            <a:r>
              <a:rPr lang="en-AU" dirty="0" smtClean="0"/>
              <a:t> / </a:t>
            </a:r>
            <a:r>
              <a:rPr lang="en-AU" i="1" dirty="0" smtClean="0"/>
              <a:t>katana</a:t>
            </a:r>
            <a:r>
              <a:rPr lang="en-AU" dirty="0" smtClean="0"/>
              <a:t>).</a:t>
            </a:r>
          </a:p>
          <a:p>
            <a:pPr>
              <a:spcAft>
                <a:spcPts val="1000"/>
              </a:spcAft>
            </a:pPr>
            <a:r>
              <a:rPr lang="en-AU" dirty="0" smtClean="0"/>
              <a:t>Swords can be big (</a:t>
            </a:r>
            <a:r>
              <a:rPr lang="en-AU" i="1" dirty="0" err="1" smtClean="0"/>
              <a:t>ōdachi</a:t>
            </a:r>
            <a:r>
              <a:rPr lang="en-AU" dirty="0" smtClean="0"/>
              <a:t> / </a:t>
            </a:r>
            <a:r>
              <a:rPr lang="en-AU" i="1" dirty="0" err="1" smtClean="0"/>
              <a:t>nodachi</a:t>
            </a:r>
            <a:r>
              <a:rPr lang="en-AU" dirty="0" smtClean="0"/>
              <a:t>)…</a:t>
            </a:r>
          </a:p>
          <a:p>
            <a:pPr>
              <a:spcAft>
                <a:spcPts val="1000"/>
              </a:spcAft>
            </a:pPr>
            <a:r>
              <a:rPr lang="en-AU" dirty="0" smtClean="0"/>
              <a:t>… or small (</a:t>
            </a:r>
            <a:r>
              <a:rPr lang="en-AU" i="1" dirty="0" err="1" smtClean="0"/>
              <a:t>kodachi</a:t>
            </a:r>
            <a:r>
              <a:rPr lang="en-AU" dirty="0" smtClean="0"/>
              <a:t> / </a:t>
            </a:r>
            <a:r>
              <a:rPr lang="en-AU" i="1" dirty="0" err="1" smtClean="0"/>
              <a:t>wakizashi</a:t>
            </a:r>
            <a:r>
              <a:rPr lang="en-AU" dirty="0" smtClean="0"/>
              <a:t>)</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49914" y="3006593"/>
            <a:ext cx="3265946" cy="3071423"/>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55808" b="27972"/>
          <a:stretch/>
        </p:blipFill>
        <p:spPr>
          <a:xfrm>
            <a:off x="825065" y="4965653"/>
            <a:ext cx="6858000" cy="1112363"/>
          </a:xfrm>
          <a:prstGeom prst="rect">
            <a:avLst/>
          </a:prstGeom>
        </p:spPr>
      </p:pic>
    </p:spTree>
    <p:extLst>
      <p:ext uri="{BB962C8B-B14F-4D97-AF65-F5344CB8AC3E}">
        <p14:creationId xmlns:p14="http://schemas.microsoft.com/office/powerpoint/2010/main" val="450055213"/>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100" dirty="0"/>
              <a:t>1. A Brief History of Sword Arts: From </a:t>
            </a:r>
            <a:r>
              <a:rPr lang="en-AU" sz="3100" i="1" dirty="0" err="1"/>
              <a:t>Kenjutsu</a:t>
            </a:r>
            <a:r>
              <a:rPr lang="en-AU" sz="3100" dirty="0"/>
              <a:t> to </a:t>
            </a:r>
            <a:r>
              <a:rPr lang="en-AU" sz="3100" i="1" dirty="0"/>
              <a:t>Kendo</a:t>
            </a:r>
            <a:endParaRPr lang="en-AU" sz="3100" dirty="0"/>
          </a:p>
        </p:txBody>
      </p:sp>
      <p:sp>
        <p:nvSpPr>
          <p:cNvPr id="3" name="Content Placeholder 2"/>
          <p:cNvSpPr>
            <a:spLocks noGrp="1"/>
          </p:cNvSpPr>
          <p:nvPr>
            <p:ph idx="1"/>
          </p:nvPr>
        </p:nvSpPr>
        <p:spPr>
          <a:xfrm>
            <a:off x="358218" y="1461155"/>
            <a:ext cx="11462994" cy="1366885"/>
          </a:xfrm>
        </p:spPr>
        <p:txBody>
          <a:bodyPr/>
          <a:lstStyle/>
          <a:p>
            <a:r>
              <a:rPr lang="en-AU" dirty="0" smtClean="0"/>
              <a:t>The existence of swords = the existence of sword techniques.</a:t>
            </a:r>
          </a:p>
          <a:p>
            <a:r>
              <a:rPr lang="en-AU" dirty="0" smtClean="0"/>
              <a:t>Swords were made purely for combat against another human.</a:t>
            </a:r>
            <a:endParaRPr lang="en-AU"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95" t="3574" r="953" b="1580"/>
          <a:stretch/>
        </p:blipFill>
        <p:spPr>
          <a:xfrm>
            <a:off x="7289395" y="2828040"/>
            <a:ext cx="4241921" cy="2301042"/>
          </a:xfrm>
          <a:prstGeom prst="rect">
            <a:avLst/>
          </a:prstGeom>
        </p:spPr>
      </p:pic>
      <p:sp>
        <p:nvSpPr>
          <p:cNvPr id="8" name="Content Placeholder 2"/>
          <p:cNvSpPr txBox="1">
            <a:spLocks/>
          </p:cNvSpPr>
          <p:nvPr/>
        </p:nvSpPr>
        <p:spPr>
          <a:xfrm>
            <a:off x="358218" y="2668178"/>
            <a:ext cx="6641281" cy="15648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t>In truth, swords were not used much in warfare – the battlefields were ruled by spears and bows.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701" y="3978561"/>
            <a:ext cx="2712983" cy="1941925"/>
          </a:xfrm>
          <a:prstGeom prst="rect">
            <a:avLst/>
          </a:prstGeom>
        </p:spPr>
      </p:pic>
      <p:sp>
        <p:nvSpPr>
          <p:cNvPr id="7" name="Content Placeholder 2"/>
          <p:cNvSpPr txBox="1">
            <a:spLocks/>
          </p:cNvSpPr>
          <p:nvPr/>
        </p:nvSpPr>
        <p:spPr>
          <a:xfrm>
            <a:off x="358219" y="4194925"/>
            <a:ext cx="4582082" cy="156484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Palatino Linotype" panose="02040502050505030304" pitchFamily="18"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smtClean="0"/>
              <a:t>However, when you have nothing else – you better know how to use one.</a:t>
            </a:r>
          </a:p>
        </p:txBody>
      </p:sp>
    </p:spTree>
    <p:extLst>
      <p:ext uri="{BB962C8B-B14F-4D97-AF65-F5344CB8AC3E}">
        <p14:creationId xmlns:p14="http://schemas.microsoft.com/office/powerpoint/2010/main" val="1450897674"/>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328" y="5707119"/>
            <a:ext cx="7020994" cy="923330"/>
          </a:xfrm>
          <a:prstGeom prst="rect">
            <a:avLst/>
          </a:prstGeom>
        </p:spPr>
        <p:txBody>
          <a:bodyPr wrap="square">
            <a:spAutoFit/>
          </a:bodyPr>
          <a:lstStyle/>
          <a:p>
            <a:r>
              <a:rPr lang="en-AU" b="1" dirty="0">
                <a:solidFill>
                  <a:schemeClr val="bg1"/>
                </a:solidFill>
              </a:rPr>
              <a:t>BBC’s The Way of the Warrior - 8. The Samurai Way - </a:t>
            </a:r>
            <a:r>
              <a:rPr lang="en-AU" b="1" dirty="0" err="1">
                <a:solidFill>
                  <a:schemeClr val="bg1"/>
                </a:solidFill>
              </a:rPr>
              <a:t>Katori</a:t>
            </a:r>
            <a:r>
              <a:rPr lang="en-AU" b="1" dirty="0">
                <a:solidFill>
                  <a:schemeClr val="bg1"/>
                </a:solidFill>
              </a:rPr>
              <a:t> Shinto-</a:t>
            </a:r>
            <a:r>
              <a:rPr lang="en-AU" b="1" dirty="0" err="1">
                <a:solidFill>
                  <a:schemeClr val="bg1"/>
                </a:solidFill>
              </a:rPr>
              <a:t>ryu</a:t>
            </a:r>
            <a:endParaRPr lang="en-AU" b="1" dirty="0">
              <a:solidFill>
                <a:schemeClr val="bg1"/>
              </a:solidFill>
            </a:endParaRPr>
          </a:p>
          <a:p>
            <a:r>
              <a:rPr lang="en-AU" dirty="0" smtClean="0">
                <a:solidFill>
                  <a:schemeClr val="bg1"/>
                </a:solidFill>
                <a:hlinkClick r:id="rId3"/>
              </a:rPr>
              <a:t>https</a:t>
            </a:r>
            <a:r>
              <a:rPr lang="en-AU" dirty="0">
                <a:solidFill>
                  <a:schemeClr val="bg1"/>
                </a:solidFill>
                <a:hlinkClick r:id="rId3"/>
              </a:rPr>
              <a:t>://</a:t>
            </a:r>
            <a:r>
              <a:rPr lang="en-AU" dirty="0" smtClean="0">
                <a:solidFill>
                  <a:schemeClr val="bg1"/>
                </a:solidFill>
                <a:hlinkClick r:id="rId3"/>
              </a:rPr>
              <a:t>youtu.be/wBX0qS-DLNE?t=533</a:t>
            </a:r>
            <a:endParaRPr lang="en-AU" dirty="0" smtClean="0">
              <a:solidFill>
                <a:schemeClr val="bg1"/>
              </a:solidFill>
            </a:endParaRPr>
          </a:p>
          <a:p>
            <a:r>
              <a:rPr lang="en-AU" dirty="0" smtClean="0">
                <a:solidFill>
                  <a:schemeClr val="bg1"/>
                </a:solidFill>
              </a:rPr>
              <a:t>08:53 – 12:13</a:t>
            </a:r>
            <a:endParaRPr lang="en-AU" dirty="0">
              <a:solidFill>
                <a:schemeClr val="bg1"/>
              </a:solidFill>
            </a:endParaRPr>
          </a:p>
        </p:txBody>
      </p:sp>
      <p:pic>
        <p:nvPicPr>
          <p:cNvPr id="3" name="Picture 2">
            <a:hlinkClick r:id="rId3"/>
          </p:cNvPr>
          <p:cNvPicPr>
            <a:picLocks noChangeAspect="1"/>
          </p:cNvPicPr>
          <p:nvPr/>
        </p:nvPicPr>
        <p:blipFill>
          <a:blip r:embed="rId4"/>
          <a:stretch>
            <a:fillRect/>
          </a:stretch>
        </p:blipFill>
        <p:spPr>
          <a:xfrm>
            <a:off x="2582654" y="202411"/>
            <a:ext cx="7457776" cy="5349969"/>
          </a:xfrm>
          <a:prstGeom prst="rect">
            <a:avLst/>
          </a:prstGeom>
        </p:spPr>
      </p:pic>
    </p:spTree>
    <p:extLst>
      <p:ext uri="{BB962C8B-B14F-4D97-AF65-F5344CB8AC3E}">
        <p14:creationId xmlns:p14="http://schemas.microsoft.com/office/powerpoint/2010/main" val="1566656677"/>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100" dirty="0"/>
              <a:t>1. A Brief History of Sword Arts: From </a:t>
            </a:r>
            <a:r>
              <a:rPr lang="en-AU" sz="3100" i="1" dirty="0" err="1"/>
              <a:t>Kenjutsu</a:t>
            </a:r>
            <a:r>
              <a:rPr lang="en-AU" sz="3100" dirty="0"/>
              <a:t> to </a:t>
            </a:r>
            <a:r>
              <a:rPr lang="en-AU" sz="3100" i="1" dirty="0"/>
              <a:t>Kendo</a:t>
            </a:r>
            <a:endParaRPr lang="en-AU" sz="3100" dirty="0"/>
          </a:p>
        </p:txBody>
      </p:sp>
      <p:sp>
        <p:nvSpPr>
          <p:cNvPr id="3" name="Content Placeholder 2"/>
          <p:cNvSpPr>
            <a:spLocks noGrp="1"/>
          </p:cNvSpPr>
          <p:nvPr>
            <p:ph idx="1"/>
          </p:nvPr>
        </p:nvSpPr>
        <p:spPr>
          <a:xfrm>
            <a:off x="358219" y="1461155"/>
            <a:ext cx="6602754" cy="4703974"/>
          </a:xfrm>
        </p:spPr>
        <p:txBody>
          <a:bodyPr>
            <a:noAutofit/>
          </a:bodyPr>
          <a:lstStyle/>
          <a:p>
            <a:r>
              <a:rPr lang="en-AU" sz="2400" dirty="0" smtClean="0"/>
              <a:t>Over </a:t>
            </a:r>
            <a:r>
              <a:rPr lang="en-AU" sz="2400" dirty="0"/>
              <a:t>time, sword </a:t>
            </a:r>
            <a:r>
              <a:rPr lang="en-AU" sz="2400" dirty="0" smtClean="0"/>
              <a:t>arts moved from fighting someone with armour, to fighting without armour. Swords became commonly </a:t>
            </a:r>
            <a:r>
              <a:rPr lang="en-AU" sz="2400" dirty="0"/>
              <a:t>associated with duels between two people.</a:t>
            </a:r>
          </a:p>
          <a:p>
            <a:r>
              <a:rPr lang="en-AU" sz="2400" dirty="0" smtClean="0"/>
              <a:t>Throughout Japanese history, there were hundreds of sword fighting schools</a:t>
            </a:r>
            <a:r>
              <a:rPr lang="en-AU" sz="2400" dirty="0"/>
              <a:t> </a:t>
            </a:r>
            <a:r>
              <a:rPr lang="en-AU" sz="2400" dirty="0" smtClean="0"/>
              <a:t>(</a:t>
            </a:r>
            <a:r>
              <a:rPr lang="en-AU" sz="2400" i="1" dirty="0" err="1" smtClean="0"/>
              <a:t>ryu</a:t>
            </a:r>
            <a:r>
              <a:rPr lang="en-AU" sz="2400" i="1" dirty="0" smtClean="0"/>
              <a:t>-ha</a:t>
            </a:r>
            <a:r>
              <a:rPr lang="en-AU" sz="2400" dirty="0" smtClean="0"/>
              <a:t>).</a:t>
            </a:r>
          </a:p>
          <a:p>
            <a:r>
              <a:rPr lang="en-AU" sz="2400" dirty="0" smtClean="0"/>
              <a:t>Rivalry between schools and styles were very common, resulting in the death of many and survival of a few.</a:t>
            </a:r>
          </a:p>
          <a:p>
            <a:r>
              <a:rPr lang="en-AU" sz="2400" i="1" dirty="0" err="1" smtClean="0"/>
              <a:t>Kenjutsu</a:t>
            </a:r>
            <a:r>
              <a:rPr lang="en-AU" sz="2400" dirty="0" smtClean="0"/>
              <a:t> = “sword technique”</a:t>
            </a:r>
          </a:p>
          <a:p>
            <a:r>
              <a:rPr lang="en-AU" sz="2400" i="1" dirty="0" err="1" smtClean="0"/>
              <a:t>Koryu</a:t>
            </a:r>
            <a:r>
              <a:rPr lang="en-AU" sz="2400" dirty="0" smtClean="0"/>
              <a:t> = “old style” (of swordsmanship)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5550" y="1598527"/>
            <a:ext cx="4546616" cy="3739592"/>
          </a:xfrm>
          <a:prstGeom prst="rect">
            <a:avLst/>
          </a:prstGeom>
        </p:spPr>
      </p:pic>
    </p:spTree>
    <p:extLst>
      <p:ext uri="{BB962C8B-B14F-4D97-AF65-F5344CB8AC3E}">
        <p14:creationId xmlns:p14="http://schemas.microsoft.com/office/powerpoint/2010/main" val="3319546038"/>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1691</Words>
  <Application>Microsoft Office PowerPoint</Application>
  <PresentationFormat>Widescreen</PresentationFormat>
  <Paragraphs>151</Paragraphs>
  <Slides>29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Lato</vt:lpstr>
      <vt:lpstr>Palatino Linotype</vt:lpstr>
      <vt:lpstr>Office Theme</vt:lpstr>
      <vt:lpstr>Darwin Kendo Club</vt:lpstr>
      <vt:lpstr>Housekeeping</vt:lpstr>
      <vt:lpstr>Agenda</vt:lpstr>
      <vt:lpstr>PowerPoint Presentation</vt:lpstr>
      <vt:lpstr>1. A Brief History of Sword Arts: From Kenjutsu to Kendo</vt:lpstr>
      <vt:lpstr>1. A Brief History of Sword Arts: From Kenjutsu to Kendo</vt:lpstr>
      <vt:lpstr>1. A Brief History of Sword Arts: From Kenjutsu to Kendo</vt:lpstr>
      <vt:lpstr>PowerPoint Presentation</vt:lpstr>
      <vt:lpstr>1. A Brief History of Sword Arts: From Kenjutsu to Kendo</vt:lpstr>
      <vt:lpstr>PowerPoint Presentation</vt:lpstr>
      <vt:lpstr>1. A Brief History of Sword Arts: From Kenjutsu to Kendo</vt:lpstr>
      <vt:lpstr>PowerPoint Presentation</vt:lpstr>
      <vt:lpstr>1. A Brief History of Sword Arts: From Kenjutsu to Kendo</vt:lpstr>
      <vt:lpstr>PowerPoint Presentation</vt:lpstr>
      <vt:lpstr>PowerPoint Presentation</vt:lpstr>
      <vt:lpstr>2. A Brief Look at Jidaigeki and Chanbara Films</vt:lpstr>
      <vt:lpstr>2. A Brief Look at Jidaigeki and Chanbara Films</vt:lpstr>
      <vt:lpstr>2. A Brief Look at Jidaigeki and Chanbara Films</vt:lpstr>
      <vt:lpstr>PowerPoint Presentation</vt:lpstr>
      <vt:lpstr>PowerPoint Presentation</vt:lpstr>
      <vt:lpstr>3. The Narcissism of Yukio Mishima</vt:lpstr>
      <vt:lpstr>3. The Narcissism of Yukio Mishima</vt:lpstr>
      <vt:lpstr>3. The Narcissism of Yukio Mishima</vt:lpstr>
      <vt:lpstr>3. The Narcissism of Yukio Mishima</vt:lpstr>
      <vt:lpstr>3. The Narcissism of Yukio Mishima</vt:lpstr>
      <vt:lpstr>PowerPoint Presentation</vt:lpstr>
      <vt:lpstr>4. Let’s Watch: Ken (1964)</vt:lpstr>
      <vt:lpstr>4. Let’s Watch: Ken (1964)</vt:lpstr>
      <vt:lpstr>4. Let’s Watch: Ken (1964)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Yehuda</dc:creator>
  <cp:lastModifiedBy>Bernard Yehuda</cp:lastModifiedBy>
  <cp:revision>64</cp:revision>
  <dcterms:created xsi:type="dcterms:W3CDTF">2020-12-19T06:44:46Z</dcterms:created>
  <dcterms:modified xsi:type="dcterms:W3CDTF">2021-10-22T09:16:28Z</dcterms:modified>
</cp:coreProperties>
</file>